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3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61.jpg" ContentType="image/jpeg"/>
  <Override PartName="/ppt/media/image63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7" r:id="rId2"/>
    <p:sldId id="280" r:id="rId3"/>
    <p:sldId id="292" r:id="rId4"/>
    <p:sldId id="299" r:id="rId5"/>
    <p:sldId id="268" r:id="rId6"/>
    <p:sldId id="290" r:id="rId7"/>
    <p:sldId id="293" r:id="rId8"/>
    <p:sldId id="312" r:id="rId9"/>
    <p:sldId id="314" r:id="rId10"/>
    <p:sldId id="278" r:id="rId11"/>
    <p:sldId id="305" r:id="rId12"/>
    <p:sldId id="296" r:id="rId13"/>
    <p:sldId id="297" r:id="rId14"/>
    <p:sldId id="294" r:id="rId15"/>
    <p:sldId id="306" r:id="rId16"/>
    <p:sldId id="298" r:id="rId17"/>
    <p:sldId id="279" r:id="rId18"/>
    <p:sldId id="295" r:id="rId19"/>
    <p:sldId id="281" r:id="rId20"/>
    <p:sldId id="307" r:id="rId21"/>
    <p:sldId id="273" r:id="rId22"/>
    <p:sldId id="283" r:id="rId23"/>
    <p:sldId id="300" r:id="rId24"/>
    <p:sldId id="308" r:id="rId25"/>
    <p:sldId id="309" r:id="rId26"/>
    <p:sldId id="310" r:id="rId27"/>
    <p:sldId id="313" r:id="rId28"/>
    <p:sldId id="316" r:id="rId29"/>
    <p:sldId id="315" r:id="rId30"/>
    <p:sldId id="311" r:id="rId31"/>
    <p:sldId id="319" r:id="rId32"/>
    <p:sldId id="318" r:id="rId33"/>
    <p:sldId id="287" r:id="rId34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F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94607" autoAdjust="0"/>
  </p:normalViewPr>
  <p:slideViewPr>
    <p:cSldViewPr snapToGrid="0">
      <p:cViewPr varScale="1">
        <p:scale>
          <a:sx n="103" d="100"/>
          <a:sy n="103" d="100"/>
        </p:scale>
        <p:origin x="7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29:10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 24575,'0'-9'0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26.934"/>
    </inkml:context>
    <inkml:brush xml:id="br0">
      <inkml:brushProperty name="width" value="0.035" units="cm"/>
      <inkml:brushProperty name="height" value="0.035" units="cm"/>
      <inkml:brushProperty name="color" value="#FFFFFF"/>
      <inkml:brushProperty name="ignorePressure" value="1"/>
    </inkml:brush>
  </inkml:definitions>
  <inkml:trace contextRef="#ctx0" brushRef="#br0">1 1250,'0'-1249,"0"1824,0-863,0 662,0-734,0 810,0-882,0 856,0-442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29:32.1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30 135 24575,'0'-3'0,"0"-10"0,-3-5 0,-1-4 0,0 0 0,-5-6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4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5792,'0'-5792,"0"7081,0-1256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14.1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1,'0'3514,"0"-5536,0 2001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15.37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0 614,'0'536,"0"-1685,0 2102,0-925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49.42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1 764,'0'-663,"0"1407,0-1552,0 772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9:01:25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22:25:12.90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6897,'0'-6852,"0"6807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22:25:24.03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6897,'0'-6852,"0"6807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8:15.1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30:15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24575,'0'3'0,"0"4"0,0 3 0,0 7 0,0 3 0,0 2 0,0-1 0,0 2 0,0 1 0,0-1 0,0 4 0,0 2 0,0-3 0,0-1 0,0-6-8191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8:53.67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7117,'0'-7082,"0"7047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8:59.4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6897,'0'-6852,"0"6807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9:07.98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5384,'0'-5357,"0"5331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9:12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3270 4 24575,'45'-2'0,"-29"1"0,0 0 0,0 1 0,1 1 0,18 3 0,-35-4 0,1 0 0,-1 0 0,0 0 0,0 0 0,0 0 0,1 0 0,-1 0 0,0 0 0,0 0 0,1 0 0,-1 0 0,0 0 0,0 1 0,0-1 0,1 0 0,-1 0 0,0 0 0,0 0 0,0 0 0,0 0 0,1 0 0,-1 1 0,0-1 0,0 0 0,0 0 0,0 0 0,1 0 0,-1 1 0,0-1 0,0 0 0,0 0 0,0 0 0,0 1 0,0-1 0,0 0 0,0 0 0,0 0 0,0 1 0,0-1 0,0 0 0,0 0 0,0 0 0,0 1 0,0-1 0,0 0 0,0 0 0,0 1 0,0-1 0,0 0 0,0 0 0,0 1 0,-14 9 0,-19 4 0,-5-8 0,1-1 0,-1-2 0,0-2 0,-53-4 0,2 0 0,-686 3 0,721 3 0,-1 2 0,-83 20 0,79-13 0,-111 9 0,-358-20 0,244-4 0,-695 3-1365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9:17.3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0 255 24575,'70'-2'0,"1"-3"0,-1-3 0,-1-4 0,0-2 0,104-36 0,-119 31 0,1 3 0,1 2 0,0 2 0,84-5 0,-119 15 0,0-2 0,0 1 0,-1-2 0,30-11 0,-27 8 0,0 1 0,0 1 0,28-3 0,159 6 0,-25 3 0,-84-10 0,45-2 0,408 12 0,-546 0 0,-1 1 0,1 0 0,0 0 0,8 3 0,-14-3 0,0-1 0,0 1 0,0 0 0,-1 0 0,1 0 0,0 0 0,0 0 0,-1 0 0,1 0 0,1 2 0,-2-2 0,-1-1 0,0 1 0,1-1 0,-1 1 0,1 0 0,-1-1 0,0 1 0,0 0 0,1 0 0,-1-1 0,0 1 0,0 0 0,0-1 0,0 1 0,0 0 0,0 0 0,0-1 0,0 1 0,0 0 0,0-1 0,0 1 0,-1 0 0,1 0 0,0-1 0,0 1 0,-1 0 0,1-1 0,-1 1 0,-1 3 0,-1-1 0,0 0 0,0-1 0,0 1 0,0 0 0,0-1 0,0 0 0,-1 0 0,1 0 0,-1 0 0,1 0 0,-1-1 0,0 1 0,0-1 0,-7 1 0,-64 9 0,-194-9 0,130-5 0,-417 3 0,544 1 0,0 1 0,1 0 0,-1 0 0,0 1 0,1 1 0,0 0 0,-1 0 0,-13 9 0,-44 15 0,67-28 0,-4 3 0,27-3 0,164-7 0,242-16-264,414-15-428,-431 38 1347,-167 2-354,-207-1-129,-25 0-364,1 0 0,-1-1 0,1 0 0,0-1-1,-1 0 1,0-1 0,15-4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1:47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2:16.27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1 228,'0'-228,"0"618,0-618,0 436,0-243,0 32,0 5,0 19,0 76,0-94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2:47.57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0 639,'0'727,"0"-2092,0 2097,0-1350,0 1811,0-2205,0 996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3:05.32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1 499,'0'6,"0"-4,0-6,0-13,0-17,0-5,0-5,0-4,0 0,0 3,0-1,0-1,0-2,0 5,0 16,0 15,0 13,0 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3:35.0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1804 7102 24575,'-13'-38'0,"0"-1"0,-3 1 0,1 1 0,-3 1 0,-1 1 0,-1 1 0,-1 1 0,-1 1 0,-51-54 0,57 67 0,-7-6 0,-30-44 0,46 58 0,1 0 0,0-1 0,0 1 0,1-1 0,0-1 0,1 1 0,-6-25 0,-8-65 0,11 56 0,-14-49 0,11 53 0,8 29 0,0 1 0,-1-1 0,0 2 0,-2-1 0,1 0 0,0 1 0,-1-1 0,-7-11 0,12 22 0,-1 1 0,1-2 0,-1 1 0,0 1 0,1-1 0,-2 1 0,2-2 0,-1 2 0,0 0 0,1-1 0,-1 1 0,0 0 0,0-1 0,1 1 0,-1 0 0,0 0 0,0-1 0,1 1 0,-1 0 0,0 0 0,0 0 0,0 0 0,1 0 0,-1 0 0,0 0 0,0 1 0,1-1 0,-1 0 0,0 0 0,0 1 0,1-1 0,-1 0 0,0 1 0,1-1 0,-1 0 0,0 2 0,1-2 0,-1 1 0,1-1 0,-2 3 0,-1 0 0,1 3 0,-2-2 0,2 1 0,0 0 0,0 0 0,-2 8 0,-101 379 0,-77 218 0,161-547 0,13-48 0,2-13 0,1-28 0,-1-70 0,9-151 0,1 102 0,-2-10 0,-1-413 0,-6 518 0,-5 30 0,10 20 0,-1 0 0,1 0 0,-1 0 0,1 0 0,-1 0 0,1 0 0,-1 0 0,0 0 0,1 0 0,-1 0 0,1 0 0,-1 0 0,1 0 0,-1 2 0,1-2 0,-1 0 0,1 0 0,-1 1 0,1-1 0,-1 0 0,1 0 0,-1 1 0,1-1 0,0 1 0,-1-1 0,1 0 0,-1 2 0,1-2 0,0 1 0,-1 0 0,-10 17 0,1 2 0,2-1 0,-1 2 0,1-2 0,1 3 0,-9 43 0,10-46 0,-49 274 0,49-257 0,0-196 0,-52-407 0,57 556 0,0 4 0,1 1 0,-1 1 0,0 0 0,0-2 0,0 2 0,-1-2 0,1 2 0,-1 0 0,0 0 0,-3-5 0,4 8 0,1 2 0,0 0 0,0 0 0,-1-1 0,1 1 0,0 0 0,0 0 0,-1 0 0,1-1 0,0 1 0,-1 0 0,1 0 0,0 0 0,-1 0 0,1 0 0,0 0 0,-1-1 0,1 1 0,0 0 0,-1 0 0,1 0 0,0 0 0,-1 0 0,1 0 0,0 0 0,-1 1 0,1-1 0,-1 0 0,1 0 0,0 0 0,-1 0 0,1 0 0,0 0 0,-2 1 0,-8 16 0,-5 31 0,13-44 0,-18 73 0,3 2 0,4 1 0,2 0 0,-6 142 0,17-218 0,-4 42 0,4-45 0,0-1 0,0 2 0,0-2 0,0 1 0,0-1 0,0 1 0,0-1 0,0 2 0,0-2 0,0 1 0,0-1 0,-1 0 0,1 1 0,0-1 0,0 1 0,-1-1 0,1 2 0,0-2 0,0 0 0,-1 1 0,1-1 0,0 0 0,-1 1 0,1-1 0,-1 0 0,1 0 0,0 2 0,-1-2 0,1 0 0,-1 0 0,1 0 0,-1 1 0,1-1 0,-1 0 0,1 0 0,0 0 0,-1 0 0,1 0 0,-1 0 0,1 0 0,-1 0 0,1 0 0,-1 0 0,1 0 0,-1 0 0,1 0 0,-2-1 0,2 1 0,-1 0 0,1 0 0,0 0 0,-1-2 0,1 2 0,-1 0 0,1-1 0,0 1 0,-1 0 0,1-1 0,0 1 0,-1 0 0,1-2 0,0 2 0,0-1 0,-1 0 0,-5-8 0,0-1 0,1-1 0,0 0 0,0 0 0,1 0 0,0-1 0,-3-14 0,-19-94 0,20 84 0,-18-102 0,14 68 0,-22-82 0,18 114 0,14 38 0,0-1 0,0 1 0,0 0 0,0 0 0,0 0 0,-1-1 0,1 1 0,0 0 0,0 0 0,0 0 0,0-1 0,-1 1 0,1 0 0,0 0 0,0 0 0,0 0 0,-1 0 0,1-2 0,0 2 0,0 0 0,0 0 0,-1 0 0,1 0 0,0 0 0,0 0 0,-1 0 0,1 0 0,0 0 0,0 0 0,-1 0 0,1 0 0,0 0 0,0 0 0,-1 0 0,1 0 0,0 0 0,0 0 0,-1 0 0,1 0 0,0 0 0,0 0 0,0 2 0,-1-2 0,-5 16 0,1 24 0,3 100 0,3-98 0,-1 2 0,-2-1 0,-12 74 0,-31 132 0,45-247 0,0 0 0,0 0 0,0-1 0,-1 0 0,1 1 0,0-1 0,-1 0 0,1 0 0,-1 1 0,0-1 0,1 0 0,-1 1 0,0-1 0,1 0 0,-1 0 0,-1 1 0,1-1 0,0-1 0,0 1 0,0 1 0,-1-1 0,1-1 0,0 0 0,1 0 0,-1 0 0,0 0 0,0 0 0,0-1 0,0 1 0,0 0 0,1-2 0,-1 2 0,0 0 0,0-1 0,0 1 0,1-1 0,-1 1 0,0-2 0,1 2 0,-1-1 0,0 1 0,1-1 0,-1-2 0,-7-7 0,2-2 0,1 1 0,-8-19 0,11 26 0,-46-128 0,-8-19 0,54 148 0,0-3 0,0 3 0,0-1 0,-1 0 0,1 0 0,-1 0 0,0 0 0,0 0 0,-7-5 0,9 9 0,0-1 0,0 1 0,0-1 0,0 1 0,0 0 0,0 0 0,0 0 0,0-2 0,0 2 0,0 0 0,0 0 0,-1 0 0,1 0 0,0 2 0,0-2 0,0 0 0,0 0 0,0 1 0,0-1 0,0 1 0,0-1 0,0 2 0,-1-2 0,1 1 0,0-1 0,0 1 0,0 0 0,1 1 0,-1-2 0,0 1 0,0 0 0,1 1 0,-1-1 0,1 0 0,-1 0 0,1 1 0,-1-1 0,1 0 0,-1 2 0,-5 12 0,1 2 0,0-1 0,0 0 0,1 1 0,1 0 0,-2 22 0,-5 112 0,9-125 0,-2 236 0,-3-269 0,0-12 0,-5-29 0,3 0 0,0-1 0,3 0 0,-2-95 0,7 137 0,0 1 0,0-1 0,1 1 0,-1 1 0,1-2 0,0 1 0,0-1 0,1 2 0,-1-1 0,1 0 0,0 0 0,0 1 0,6-9 0,-6 11 0,1-1 0,0 2 0,0-1 0,0 0 0,0 1 0,0-1 0,0 2 0,1-2 0,-1 2 0,1 0 0,-1-2 0,1 3 0,-1-1 0,1 0 0,-1 1 0,1-2 0,0 2 0,0 0 0,4 2 0,44 4 0,-2 3 0,1 3 0,92 38 0,-60-20 0,228 63 0,-252-80 0,1-4 0,0-3 0,82-5 0,290-4 0,-45 1 0,-359-2 0,0-1 0,-1-1 0,0-2 0,31-15 0,-34 12 0,1 1 0,0 2 0,1 2 0,0 1 0,34-3 0,483 12 0,-536-4 0,-1 0 0,2 1 0,-1 1 0,0-1 0,0 0 0,12 7 0,-17-8 0,0 1 0,0 0 0,0 1 0,0-1 0,-1 0 0,1 1 0,0 0 0,-1-1 0,1 2 0,1-2 0,-2 2 0,0-2 0,1 2 0,-1-1 0,0 1 0,0-2 0,0 2 0,0-1 0,0 1 0,0 0 0,-1-1 0,1 1 0,-1-1 0,1 7 0,-1-9 0,0 0 0,0 2 0,1-2 0,-1 0 0,0 1 0,0-1 0,0 0 0,0 1 0,0-1 0,0 0 0,0 2 0,0-2 0,0 0 0,0 1 0,0-1 0,-1 1 0,1-1 0,0 0 0,0 0 0,0 1 0,0-1 0,0 0 0,-1 2 0,1-2 0,0 0 0,0 1 0,-1-1 0,1 0 0,0 0 0,-1 1 0,-8-8 0,-11-24 0,1-20 0,3 1 0,0-2 0,-16-96 0,21 94 0,-114-703 0,52 270 0,43 296 0,7-2 0,-6-386 0,34-783 0,-2 1308 0,1 1 0,3-1 0,16-76 0,-9 60 0,6-82 0,-8 61 0,1 1 0,4 1 0,26-88 0,-27 123 0,-4 10 0,-1-1 0,12-74 0,15-148 0,-22 170 0,10-28 0,-18 90 0,-1 1 0,-1-2 0,-1 1 0,2-40 0,-10-180 0,3 248 0,-1 1 0,0-1 0,-1 1 0,1 0 0,0-1 0,-1 1 0,0-1 0,0 2 0,0-1 0,-1-1 0,0 2 0,1 0 0,-5-7 0,6 11 0,0 0 0,0-1 0,-1 1 0,0 0 0,1-1 0,0 1 0,0 1 0,-1-1 0,1 0 0,-1 1 0,1-2 0,0 2 0,-1 0 0,1-1 0,-1 1 0,1 0 0,-1 0 0,1 0 0,-3 0 0,2 1 0,-1-1 0,0 2 0,1-1 0,-1 0 0,1 0 0,0 1 0,0 0 0,0 0 0,0 0 0,0-1 0,0 2 0,0 0 0,0-2 0,1 2 0,-3 3 0,-10 19 0,1-1 0,0 2 0,2 0 0,-11 33 0,-30 119 0,38-129 0,-17 76 0,4 1 0,-24 236 0,2 98 0,-9-105 0,23-158 0,20-98 0,2-1 0,-3 155 0,15-447 0,2-27 0,-33-312 0,-22 220 0,-3-30 0,55 314 0,3 24 0,-1-1 0,0 1 0,0 0 0,-1 0 0,1 0 0,-1 0 0,0-1 0,0 1 0,0 1 0,-1-1 0,1 0 0,-3-4 0,4 9 0,0-1 0,-1 1 0,1 0 0,-1-2 0,1 2 0,0 0 0,-1 0 0,1-1 0,-1 1 0,1 0 0,0 0 0,-1 0 0,1 0 0,-1-1 0,1 1 0,-1 0 0,1 0 0,-2 0 0,2 0 0,-1 0 0,1 0 0,-1 0 0,1 0 0,-1 1 0,1-1 0,0 0 0,-1 0 0,1 0 0,-1 0 0,0 1 0,-14 18 0,-7 26 0,-21 84 0,2 4 0,-30 171 0,65-275 0,-47 217 0,-63 272 0,80-388 0,-89 232 0,121-349 0,-16 31 0,19-43 0,0 2 0,1-2 0,-1 0 0,-1 2 0,0-2 0,1 0 0,0 1 0,0-1 0,-1 0 0,1 0 0,-1 1 0,1-1 0,0 0 0,-1 1 0,0-2 0,-2 2 0,3-2 0,0-1 0,1 1 0,-1 0 0,0 0 0,1 0 0,-1 0 0,0-1 0,1 1 0,-1 0 0,1-2 0,-1 2 0,0-1 0,1 1 0,-1 0 0,1-1 0,-1 1 0,1-2 0,-2 2 0,2-1 0,0 0 0,-1 1 0,1-1 0,0 1 0,-1-2 0,1 1 0,0 1 0,0-1 0,-1-1 0,1 0 0,-5-32 0,5 34 0,-4-95 0,6-142 0,1 103 0,-2 55 0,-1-375 0,-5 335 0,-30-211 0,34 321 0,-1 0 0,0 0 0,0 0 0,-1 0 0,0 0 0,-1 0 0,-7-15 0,9 22 0,1 1 0,0-2 0,0 2 0,-1-2 0,1 2 0,-1-1 0,1 0 0,-1 1 0,0-1 0,1 1 0,-1 0 0,-1-1 0,1 1 0,0 1 0,0-1 0,0 1 0,1-1 0,-1 1 0,0-2 0,0 2 0,0 0 0,0 0 0,0 0 0,0 0 0,0 2 0,0-2 0,-1 0 0,1 1 0,0-1 0,0 1 0,0 0 0,0 1 0,-2 0 0,-2 3 0,0 1 0,0-1 0,1 0 0,0 1 0,0 1 0,0-1 0,1 1 0,0-1 0,-1 2 0,-3 10 0,-32 88 0,30-79 0,-13 38 0,-16 75 0,31-110 0,3 0 0,0-1 0,2 2 0,1 0 0,0 34 0,2-60 0,0 0 0,1 0 0,-1 0 0,1 1 0,0-1 0,0 0 0,0 0 0,0 0 0,1 0 0,0 1 0,0-1 0,0-1 0,4 7 0,-4-8 0,1-1 0,-1 1 0,1 0 0,-1-1 0,1 1 0,-1-1 0,1 0 0,0-1 0,0 2 0,0-2 0,0 0 0,1 0 0,-1 1 0,0-2 0,0 1 0,0-1 0,0 0 0,0 0 0,4 0 0,7-1 0,-1-1 0,1 0 0,-1-2 0,-1 0 0,2-1 0,16-9 0,76-52 0,-48 28 0,-33 23 0,32-21 0,0 2 0,1 5 0,112-39 0,-165 67 0,0 0 0,0 0 0,0 1 0,2-2 0,-2 2 0,0 2 0,0-2 0,0 1 0,0 0 0,1 0 0,-1 1 0,0-1 0,0 2 0,-1-1 0,1 1 0,8 6 0,-6-3 0,1 2 0,0 1 0,-2-1 0,1 1 0,-1 1 0,0-1 0,0 2 0,5 9 0,19 50 0,35 105 0,-20-45 0,-26-78 0,-13-31 0,1 0 0,1-1 0,0 0 0,1-1 0,0-1 0,2 0 0,15 21 0,-24-36 0,-1-2 0,1 1 0,0 1 0,0-2 0,0 1 0,0 0 0,0-1 0,0 1 0,0-1 0,1 0 0,-1 1 0,1-1 0,0-1 0,-1 1 0,0-1 0,4 2 0,-5-4 0,1 2 0,-1 0 0,1-1 0,-1 1 0,0-1 0,1 1 0,-1-2 0,0 2 0,0-1 0,1 0 0,-1-1 0,0 1 0,1 0 0,-1 0 0,0-1 0,0 1 0,0 0 0,0-1 0,-1 1 0,2-3 0,1-5 0,0 0 0,0 0 0,-1-1 0,0 1 0,0-2 0,0 2 0,-1-1 0,0-13 0,-3-306 0,0 258 0,-2 0-273,-2-2 0,-3 2 0,-3 0 0,-29-108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31:05.5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3:38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1254 723 24575,'2'-29'0,"10"-56"0,-1 10 0,18-439 0,-27 495 0,3 26 0,5 32 0,5 55 0,6 181 0,-18-188 0,3 0 0,31 148 0,-30-203 0,2 0 0,1-1 0,1 0 0,2 0 0,1-1 0,23 36 0,-35-63 0,0 0 0,1 0 0,-1 0 0,0 0 0,1-1 0,0 1 0,-1-1 0,1 0 0,0 0 0,0 0 0,1 0 0,-1 0 0,0 0 0,0-1 0,1 0 0,-1 1 0,1-1 0,-1-1 0,1 1 0,0 0 0,-1-1 0,1 0 0,0 0 0,-1 0 0,1 0 0,0-1 0,-1 1 0,1-1 0,-1 0 0,1 0 0,-1 0 0,1-1 0,-1 1 0,5-3 0,4-4 0,0 0 0,-1 0 0,0-1 0,0 0 0,-1-1 0,0 0 0,14-19 0,-12 12 0,0-2 0,-1 1 0,-1-1 0,0-1 0,-2 1 0,0-2 0,-1 1 0,-1-1 0,-1 0 0,-1 0 0,-1-1 0,-1 1 0,0-1 0,-3-25 0,1 37 0,0 1 0,0 1 0,0 0 0,-1-1 0,0 1 0,0 0 0,-4-10 0,4 16 0,0-1 0,0 1 0,-1 0 0,1 0 0,0 0 0,-1 0 0,1 1 0,-1-1 0,0 0 0,0 1 0,1-1 0,-1 1 0,0-1 0,0 1 0,0 0 0,-1 0 0,1 0 0,0 0 0,0 0 0,-1 1 0,1-1 0,0 0 0,-1 1 0,1 0 0,0 0 0,-4 0 0,-2-1 0,0 2 0,0-1 0,0 1 0,1 0 0,-1 1 0,0 0 0,0 0 0,1 0 0,0 1 0,-1 0 0,1 1 0,0 0 0,0 0 0,1 0 0,-7 6 0,-9 9 0,2 1 0,-35 43 0,1-2 0,4-16 0,-1-2 0,-3-3 0,-97 57 0,84-57 0,2 3 0,-73 63 0,134-102 0,-57 47 0,55-47 0,0 0 0,1 0 0,-2-1 0,1 0 0,0 0 0,-1-1 0,1 1 0,-14 2 0,18-5 0,-1 0 0,1 0 0,0 0 0,-1-1 0,1 1 0,0 0 0,0-1 0,-1 0 0,1 1 0,0-1 0,0 0 0,0 0 0,0 0 0,0 0 0,0-1 0,0 1 0,0 0 0,1-1 0,-1 0 0,0 1 0,1-1 0,0 0 0,-1 0 0,1 0 0,0 0 0,-2-3 0,-2-6 0,0 0 0,1 0 0,-6-21 0,9 28 0,-20-81 0,4 0 0,-10-133 0,25 210 0,-1 8 0,-6 16 0,-7 27 0,-55 157 0,70-198 0,1 0 0,-1 0 0,0-1 0,1 1 0,-1 0 0,0 0 0,0-1 0,0 1 0,-1-1 0,1 1 0,0-1 0,-1 1 0,1-1 0,-1 0 0,1 0 0,-1 0 0,1 0 0,-1 0 0,-2 1 0,2-1 0,1-1 0,0-1 0,-1 1 0,1 0 0,0 0 0,0 0 0,-1-1 0,1 1 0,0-1 0,0 1 0,-1-1 0,1 1 0,0-1 0,0 0 0,0 1 0,0-1 0,0 0 0,0 0 0,0 0 0,0 0 0,-1-1 0,-5-8 0,0 0 0,0 0 0,1-1 0,-8-17 0,12 23 0,-1-2 0,-3-7 0,-1 0 0,0 1 0,-1 0 0,-11-14 0,18 25 0,0 1 0,-1-1 0,1 0 0,0 0 0,-1 1 0,0-1 0,1 1 0,-1-1 0,0 1 0,0 0 0,0 0 0,0 0 0,0 0 0,0 0 0,0 0 0,0 0 0,0 1 0,0-1 0,0 1 0,-1-1 0,1 1 0,0 0 0,0 0 0,-1 0 0,1 0 0,0 0 0,0 1 0,0-1 0,-1 1 0,1-1 0,0 1 0,0 0 0,0 0 0,0 0 0,0 0 0,-3 2 0,0 2 0,0 0 0,0 1 0,0-1 0,1 1 0,0 0 0,0 0 0,1 0 0,0 0 0,-5 13 0,6-13 0,0 0 0,0-1 0,-1 1 0,0-1 0,0 0 0,0 1 0,-1-1 0,0-1 0,0 1 0,0-1 0,0 1 0,-1-1 0,-5 4 0,8-7 0,1 0 0,-1 0 0,0-1 0,0 1 0,0 0 0,0-1 0,0 0 0,0 1 0,0-1 0,0 0 0,0 0 0,0 0 0,0 0 0,0 0 0,0 0 0,0-1 0,0 1 0,-3-2 0,1 0 0,0 0 0,1 0 0,0 0 0,-1 0 0,1-1 0,0 1 0,0-1 0,-5-6 0,-2-4 0,1-1 0,0 0 0,-10-24 0,18 36 0,-23-43 0,24 45 0,0 0 0,0 0 0,0-1 0,0 1 0,0 0 0,0 0 0,-1 0 0,1 0 0,0 0 0,0-1 0,0 1 0,0 0 0,0 0 0,0 0 0,-1 0 0,1 0 0,0 0 0,0 0 0,0-1 0,0 1 0,-1 0 0,1 0 0,0 0 0,0 0 0,0 0 0,0 0 0,-1 0 0,1 0 0,0 0 0,0 0 0,0 0 0,-1 0 0,1 0 0,0 0 0,0 0 0,0 0 0,0 0 0,-1 1 0,1-1 0,0 0 0,0 0 0,0 0 0,0 0 0,-1 0 0,1 0 0,0 0 0,0 0 0,0 1 0,0-1 0,0 0 0,-1 0 0,-3 15 0,2 16 0,3 44 0,1-49 0,-1 1 0,-2-1 0,0 1 0,-2-1 0,-10 46 0,3-45 99,-12 46 107,21-66-414,-1 0-1,1 0 0,1 0 0,-1 0 0,1 0 1,0 0-1,2 14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4:22.0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364 109 24575,'-6'-1'0,"1"-1"0,0 1 0,0-1 0,0 0 0,0-1 0,0 1 0,1-1 0,-1 0 0,1-1 0,0 1 0,0-1 0,0 1 0,-5-7 0,-15-11 0,16 16 0,-1-1 0,0 1 0,0 1 0,-1 0 0,1 0 0,-1 1 0,0 0 0,-14-2 0,3 2 0,0 1 0,-43 1 0,61 1 0,1 1 0,-1-1 0,0 0 0,0 1 0,1-1 0,-1 1 0,1 0 0,-1 0 0,0 0 0,1 0 0,0 1 0,-1-1 0,1 1 0,0-1 0,0 1 0,0 0 0,0 0 0,0 0 0,0 0 0,0 0 0,0 0 0,1 0 0,0 1 0,-1-1 0,1 1 0,0-1 0,0 1 0,0-1 0,0 1 0,1 0 0,-1-1 0,0 5 0,0 9 0,0 1 0,0-1 0,2 1 0,3 23 0,0 0 0,-4-36 0,0 0 0,0 0 0,1 0 0,0 0 0,0 1 0,0-1 0,2 7 0,-1-10 0,-1 1 0,0 0 0,0-1 0,0 1 0,1-1 0,-1 1 0,1-1 0,-1 0 0,1 0 0,0 0 0,-1 0 0,1 0 0,0 0 0,0 0 0,0 0 0,-1-1 0,1 1 0,0-1 0,3 1 0,11 2 0,1-1 0,0 0 0,-1-1 0,1-1 0,0-1 0,26-4 0,94-29 0,-91 20 0,57-8 0,-103 22 0,31-4 0,-2-2 0,42-12 0,-46 10 0,1 2 0,0 0 0,0 2 0,35-1 0,108 5 0,-67 2 0,1159-2 0,-1237 2 0,0 1 0,0 0 0,39 12 0,5 1 0,-43-11-1365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7:19.3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7:23.2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1039 66 24575,'-81'36'0,"-86"25"0,139-52 0,-8 1 0,-1-2 0,0-1 0,-68 2 0,52-5 0,-299 2 0,209-8 0,1468 2 0,-1269-1 0,-1-3 0,0-2 0,0-2 0,63-19 0,47-8 0,-106 25 0,-1-3 0,72-25 0,-96 27 0,1 1 0,50-6 0,-10 2 0,-33 6-341,1 2 0,0 2-1,64 2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47:32.40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1 916,'0'1383,"0"-3681,0 9341,0-7544,0 438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47:43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2082 3073 24575,'0'1'0,"1"0"0,0 0 0,-1-1 0,1 1 0,0 0 0,0-1 0,0 1 0,0 0 0,-1-1 0,1 1 0,0-1 0,0 1 0,0-1 0,0 0 0,0 1 0,0-1 0,0 0 0,0 0 0,0 0 0,0 0 0,1 0 0,-1 0 0,0 0 0,0 0 0,0 0 0,1-1 0,0 0 0,-1 0 0,1 0 0,-1 0 0,1 0 0,-1 0 0,0 0 0,1-1 0,-1 1 0,0-1 0,0 1 0,0-1 0,0 1 0,1-4 0,2-3 0,-1-1 0,-1 0 0,1 1 0,2-19 0,1-85 0,-7-120 0,-2 80 0,2 90 0,2-86 0,3 128 0,0 0 0,1 0 0,2 0 0,0 1 0,0-1 0,17-27 0,-4 7 0,3-11 0,2 1 0,-3 0 0,-2-2 0,23-94 0,-32 77 0,4-120 0,-17-72 0,0 83 0,-1 77 0,-28-192 0,4 133 0,-43-231 0,65 370 0,3 8 0,0 0 0,-1 1 0,-1-1 0,-5-11 0,9 24 0,0 0 0,0 0 0,-1 0 0,1 1 0,0-1 0,0 0 0,0 0 0,0 0 0,0 0 0,0 0 0,0 1 0,0-1 0,0 0 0,0 0 0,-1 0 0,1 0 0,0 0 0,0 1 0,0-1 0,0 0 0,0 0 0,0 0 0,-1 0 0,1 0 0,0 0 0,0 0 0,0 0 0,0 0 0,-1 0 0,1 0 0,0 0 0,0 0 0,0 0 0,-1 0 0,1 0 0,0 0 0,0 0 0,0 0 0,0 0 0,-1 0 0,1 0 0,0 0 0,0 0 0,0 0 0,0 0 0,0 0 0,-1 0 0,1 0 0,0-1 0,0 1 0,0 0 0,0 0 0,0 0 0,-1 0 0,1 0 0,0 0 0,0-1 0,0 1 0,0 0 0,0 0 0,0 0 0,0 0 0,0-1 0,0 1 0,-4 14 0,2 1 0,0-1 0,0 1 0,1 0 0,2 25 0,0-3 0,0 1231 0,1-478 0,-2 2092 0,-3-2838 0,-14 83 0,1-18 0,15-81 0,1-19 0,-1-1 0,0 1 0,0 0 0,0 0 0,-1-1 0,0 1 0,-5 10 0,4-20 0,-1-11 0,-1-13 0,5 25 0,-27-111 0,17 77 0,1 0 0,-6-58 0,11-336 0,5 97 0,-1 317 0,0-7 0,-2 0 0,0 1 0,-1-1 0,-6-23 0,8 40 0,0-1 0,-1 1 0,1 0 0,-1 0 0,0 0 0,-1 0 0,1 0 0,0 0 0,-1 0 0,0 1 0,0-1 0,0 1 0,-1 0 0,1 0 0,-1 0 0,1 0 0,-1 1 0,0 0 0,0-1 0,0 1 0,0 1 0,-1-1 0,1 0 0,-8-1 0,-3 2 0,0-1 0,-1 2 0,1 0 0,0 1 0,0 0 0,0 2 0,0-1 0,-27 10 0,-6 6 0,-59 30 0,67-29 0,-104 34 0,56-23 0,37-8 0,-66 38 0,-26 12 0,94-48 0,1 3 0,1 1 0,-78 63 0,115-84 0,0 0 0,0-1 0,-1-1 0,1 0 0,-2 0 0,1-1 0,0 0 0,-1-1 0,1-1 0,-1 0 0,0 0 0,0-1 0,0 0 0,0-1 0,-14-2 0,-8-3 0,0-1 0,1-1 0,-65-24 0,78 25 0,0 0 0,0 2 0,-1 0 0,-35-1 0,-87 7 0,50 1 0,53-3 0,35 0 0,26 0 0,550 0 0,-552-1 0,-1-1 0,1-1 0,0-1 0,-1-1 0,32-12 0,-27 9 0,-1 1 0,1 1 0,27-3 0,42 1 0,68-10 0,-92 1 0,-45 10 0,0 2 0,1 0 0,36-1 0,-39 4 0,0 0 0,-1-2 0,34-9 0,-12 2 0,-1 5 0,-1 1 0,1 2 0,0 2 0,45 5 0,9-2 0,716-2-1365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33.7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35.2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37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40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8:31:09.0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65 24575,'8'-8'0,"2"-7"0,0-4 0,-2-4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46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1696 18 24575,'-40'-5'0,"-3"1"0,-4 4 0,-3 0 0,-4 0 0,2 0 0,8 0 0,3 0 0,8 0 0,-2 0 0,0 0 0,0 0 0,-1 0 0,1 0 0,-1 0 0,1 2 0,0 1 0,2-1 0,2 1 0,3-3 0,3 1 0,4 2 0,2-1 0,2 0 0,1-2 0,0 0 0,-1 0 0,-2 0 0,-3 0 0,-1 0 0,0 0 0,-1 0 0,0 0 0,3 0 0,0 0 0,5 0 0,0 0 0,1 0 0,-1 0 0,0 0 0,-2 0 0,-1 0 0,-4 0 0,-1 0 0,0 0 0,1 0 0,-1 0 0,1 0 0,-1 0 0,1 0 0,-1 0 0,0 0 0,3 0 0,2 0 0,4 0 0,4 0 0,0 0 0,-3 0 0,1 0 0,-1-2 0,-2 0 0,2-2 0,0-1 0,4 3 0,0 0 0,1 2 0,0 0 0,-1-1 0,2-1 0,0 0 0,-4-1 0,4 2 0,-4 0 0,35 11 0,-16-6 0,26 6 0,-25-8 0,3 1 0,-1 1 0,1 0 0,1 0 0,-1-1 0,-4-2 0,-3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0:49.7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24575,'67'0'0,"9"0"0,13 0 0,0 0 0,-10 0 0,-16 0 0,-18 0 0,-10 0 0,-4 0 0,1 0 0,3 0 0,3 1 0,0 1 0,-4 1 0,-6-1 0,-3 0 0,1-2 0,0 0 0,0 0 0,-3 0 0,-2 0 0,-2 0 0,-2 0 0,-2 0 0,-1 0 0,-4 0 0,-1 0 0,-1 0 0,1 0 0,3 0 0,1 0 0,3 0 0,-3 0 0,-1 0 0,-2 0 0,-3 0 0,5 0 0,-4 0 0,3 0 0,-2 2 0,-1 0 0,3 0 0,0 2 0,-1-1 0,0-1 0,-2 0 0,-32-10 0,8-4 0,-16 1 0,18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30:16.2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09.4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1 125 24575,'46'0'0,"-3"0"0,-12 0 0,-1 0 0,-1-2 0,1-3 0,3-2 0,2 0 0,-3 3 0,-2 1 0,-4 3 0,-2 0 0,-1 0 0,-1-2 0,-1 0 0,0-1 0,2 1 0,4 2 0,2 0 0,7 0 0,4 0 0,5 0 0,4 0 0,2 0 0,2 0 0,3 0 0,2 0 0,-2 0 0,0 0 0,-6 0 0,-7 0 0,-7 0 0,-7 0 0,-4 0 0,0 0 0,3 0 0,4 0 0,11 0 0,7 0 0,1 0 0,-1 0 0,-8 0 0,-7 0 0,-7 0 0,-5 0 0,-5 0 0,0 0 0,4 0 0,6 0 0,9 0 0,5 0 0,5 0 0,2 0 0,5 0 0,3 0 0,3 0 0,6 0 0,2 0 0,1-3 0,-6 0 0,-12 0 0,-11 1 0,-14 2 0,-8 0 0,-7 0 0,-2 0 0,2 0 0,5 0 0,7 0 0,7 0 0,4 0 0,1 0 0,-6 0 0,-3 0 0,-5 0 0,-1 0 0,3 0 0,2 0 0,1 0 0,-2 0 0,-4 0 0,-5 0 0,-5 0 0,-2 0 0,2 0 0,0 0 0,3 0 0,-4 0 0,0 0 0,2 0 0,-2 0 0,3 0 0,-2 0 0,0 0 0,1 0 0,-1 0 0,-1 0 0,-1 0 0,-19-20 0,-2 1 0,-6-5 0,6 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11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18.6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2263 134 24575,'-88'0'0,"-7"0"0,0 0 0,9 0 0,21 0 0,23 0 0,16 0 0,10 0 0,4 0 0,3 0 0,-2-1 0,-5-1 0,-7-2 0,-16-1 0,-18 1 0,-15 1 0,-4 0 0,6 1 0,12-1 0,14 0 0,12 3 0,3 0 0,-1 0 0,-9 0 0,-12 0 0,-10 0 0,-7 0 0,4 0 0,9 0 0,9 0 0,3 0 0,5-2 0,4 0 0,4-1 0,5-1 0,1 0 0,0 0 0,0-1 0,-2 0 0,-1 1 0,-4 1 0,-5-2 0,1 3 0,-2-1 0,3-2 0,3 3 0,2-1 0,5-1 0,4 1 0,1-1 0,3-2 0,0 1 0,1 0 0,0 1 0,-1 2 0,1-1 0,0 1 0,0 0 0,-1-1 0,2 1 0,-1 0 0,2 2 0,5 2 0,2 10 0,4-1 0,4 10 0,2-7 0,0 1 0,0-2 0,0 1 0,1 1 0,2 2 0,4 3 0,0 1 0,0 2 0,0 1 0,-1 0 0,-1 0 0,1-3 0,-1-1 0,0-1 0,2-1 0,1 0 0,0 2 0,1 4 0,0 0 0,0 0 0,-1-4 0,-2-1 0,-1-5 0,-2-4 0,1-6 0,1-3 0,2-1 0,4 2 0,4 5 0,7 6 0,7 4 0,5 2 0,2-2 0,1-5 0,2-5 0,5-5 0,10 0 0,11 6 0,10 6 0,8 3 0,5 0 0,0-2 0,-2-2 0,-8-1 0,-11-1 0,-5 0 0,-5-1 0,0 0 0,-1-1 0,1-1 0,1-2 0,-3-1 0,-1 1 0,-4-1 0,-4-2 0,-3 2 0,-6 0 0,-6 3 0,-3-1 0,-5 0 0,-3-3 0,-4 1 0,-2 2 0,-2 1 0,-2 1 0,-2 0 0,0 0 0,1 0 0,1 2 0,1 1 0,-1 2 0,-1 2 0,3 0 0,2 4 0,4 1 0,-1 0 0,-1 0 0,-4-3 0,-5 0 0,-4 0 0,-6 0 0,-1 0 0,0 0 0,-6-3 0,-3-3 0,-4-2 0,-3-3 0,1-3 0,-2-2 0,-2-1 0,1-1 0,-6 0 0,-3 0 0,-3 0 0,-2-2 0,5-1 0,1 0 0,2 1 0,1 0 0,-1-3 0,-2-6 0,0-5 0,-1-2 0,0-1 0,1 0 0,3 2 0,2 5 0,2 3 0,1 4 0,-1 2 0,1 1 0,-1 2 0,-3 0 0,-4 0 0,-4 0 0,-3 0 0,-2 1 0,-1 2 0,-5 1 0,-3 1 0,0 0 0,2 0 0,5-2 0,2 0 0,3-3 0,0 2 0,2 2 0,3 2 0,1 1 0,0-2 0,1 0 0,-1-1 0,0-2 0,0-1 0,-2-1 0,-2 1 0,1 2 0,0-1 0,0 2 0,1-1 0,1 0 0,1-1 0,-1 0 0,2 0 0,-3 1 0,-2-2 0,0-1 0,-2 0 0,2 0 0,2 0 0,2 0 0,1 0 0,2 0 0,2 0 0,3 2 0,4 2 0,1 1 0,-2 1 0,1-1 0,-2-3 0,0 0 0,2-2 0,-2 1 0,1-1 0,-1 0 0,-3 0 0,1 1 0,0 1 0,1 2 0,1 1 0,0-2 0,0-1 0,-1-2 0,1 0 0,0 0 0,0 0 0,-2-5 0,0-7 0,2-7 0,2-5 0,6 0 0,3 3 0,3 1 0,2 4 0,0 1 0,0 1 0,0 0 0,0 0 0,0 0 0,0-2 0,0-1 0,0-3 0,0-2 0,0-5 0,0-2 0,-2-5 0,-3-3 0,-3-1 0,-1 2 0,1 3 0,1 3 0,0 1 0,1-2 0,1-1 0,0-1 0,2 4 0,1 7 0,2 4 0,4 8 0,10 3 0,14 3 0,16 4 0,13 1 0,9 5 0,3 7 0,-2 3 0,-2 0 0,2-7 0,5-6 0,16-3 0,-36 0 0,1 0 0,6 0 0,2 0 0,2 0 0,0 0 0,-4 0 0,-1 0 0,-7 0 0,-1 0 0,31-1 0,-13-2 0,-5-3 0,6-3 0,11-2 0,6 2 0,-1 0 0,-8 0 0,-14 3 0,-13 2 0,-13 2 0,-11 2 0,-4 0 0,-4 0 0,-1 0 0,-3 0 0,-2 0 0,-2 0 0,-2 0 0,4 0 0,-4 2 0,3 2 0,-4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25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56 24575,'51'0'0,"-2"0"0,-8 0 0,5 0 0,16 0 0,6 0 0,0 0 0,-8 0 0,-13 0 0,1 1 0,7 2 0,2 1 0,-2 1 0,-2 0 0,-8-1 0,-7-1 0,-6 0 0,-6-1 0,-4-1 0,1-1 0,4 0 0,15 0 0,17 0 0,14 0 0,8 0 0,-4 0 0,-6 0 0,-9 0 0,-10 0 0,-5 0 0,0 0 0,5 0 0,4 0 0,5 0 0,-1 0 0,-6 0 0,-7 0 0,-12 0 0,-9 0 0,-5 0 0,-2 0 0,3 0 0,7 0 0,9 0 0,11 0 0,9 0 0,3 0 0,-5-2 0,-8 0 0,-11-1 0,-7 1 0,-1 2 0,-2 0 0,5 0 0,7 0 0,9 0 0,10 0 0,2 0 0,-1-1 0,-7-2 0,-8 0 0,-9 1 0,-7 1 0,-8 1 0,-3 0 0,-5 0 0,-1 0 0,-2 0 0,2 0 0,-2 0 0,3 0 0,-4 0 0,1 1 0,0 3 0,-2 0 0,-32-13 0,6-5 0,-27-13 0,30 11 0,3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42.7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232 103 24575,'63'0'0,"5"-6"0,24-6 0,-39 5 0,2 1 0,7 0 0,2 0 0,4 3 0,2 1 0,0 2 0,0 0 0,0 0 0,-2 0 0,-7 0 0,-3 0 0,40 0 0,-30 0 0,-21 0 0,-14 0 0,-6 0 0,-1 0 0,7 0 0,5 3 0,6 3 0,3 2 0,-3 2 0,3 2 0,1 1 0,7 0 0,2-2 0,-9-3 0,-10-3 0,-12 0 0,-11-2 0,-4 2 0,-6-3 0,-31 0 0,-16-5 0,-36-8 0,-7-9 0,-7-8 0,4 0 0,13 6 0,13 6 0,14 7 0,7 3 0,-2 3 0,-4 2 0,-6 1 0,-18 0 0,-17 0 0,34 0 0,0 1 0,-4 0 0,1 1 0,4 0 0,3-1 0,-31 3 0,27-2 0,23-2 0,13-2 0,6 0 0,3-2 0,-5-2 0,-3 0 0,-1 2 0,0 2 0,2 2 0,0 0 0,-1 0 0,-4 0 0,-5 0 0,-3 0 0,-4 0 0,-1 2 0,2 1 0,3 2 0,3 0 0,5-1 0,6 1 0,3-1 0,1-1 0,1-1 0,-2-1 0,2 0 0,-1-1 0,-1 2 0,0 0 0,-2 3 0,1-1 0,-3 1 0,2 0 0,-2 0 0,2 3 0,3 0 0,0 3 0,3 0 0,2 2 0,1-1 0,1 2 0,1 2 0,2 1 0,0 5 0,3 7 0,5 4 0,6 2 0,2-4 0,1-2 0,0-3 0,0-3 0,1-2 0,-2-3 0,-2 0 0,0-2 0,-2-1 0,-1-2 0,-1-1 0,1 0 0,-1-1 0,-1-2 0,-2 0 0,-2-2 0,4 1 0,-1 0 0,3-1 0,-2-3 0,0-1 0,1-3 0,1 0 0,3 0 0,2 0 0,2 0 0,3 0 0,4 0 0,2 0 0,4 0 0,2 0 0,0 2 0,4 3 0,4 0 0,3 0 0,6-1 0,-1-1 0,2 0 0,-1-1 0,-2-2 0,0 0 0,-1 2 0,1 1 0,1 2 0,4 6 0,5 0 0,6 3 0,7 2 0,4-2 0,0 0 0,-1-1 0,-7-2 0,-10-2 0,-9-2 0,-9-2 0,-8-2 0,-1-2 0,0 1 0,2 2 0,6 1 0,-2 2 0,-2-2 0,-7 0 0,-7 0 0,-5 0 0,-5-1 0,-51-10 0,2-5 0,-41-9 0,12 0 0,4 6 0,7 6 0,8 5 0,15 3 0,1 0 0,1 0 0,1 0 0,1 0 0,2 0 0,3 0 0,4 0 0,1 0 0,3 0 0,0 0 0,-1 0 0,1 0 0,-3 0 0,0 0 0,-3 0 0,-3 0 0,-3 0 0,-9 0 0,-7 0 0,-6 0 0,-2 0 0,4 0 0,4 0 0,6 0 0,4 0 0,4 0 0,2 0 0,-2 0 0,-3 0 0,0 0 0,-2 0 0,3 0 0,1 0 0,1 0 0,0 0 0,0 0 0,4-1 0,2-1 0,6-2 0,2-1 0,2-1 0,2 0 0,0 1 0,2-1 0,-2 1 0,-2 1 0,0-1 0,0 2 0,0-1 0,0 2 0,1-1 0,-2 1 0,2 2 0,3 0 0,1 0 0,0 0 0,1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46.4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24575,'37'0'0,"-4"0"0,-12 2 0,0 1 0,2 1 0,1 0 0,-1-1 0,1-1 0,-2-2 0,2 0 0,-3 0 0,0 0 0,-2 0 0,-1 0 0,-2 0 0,-1 0 0,-4 0 0,-1 0 0,1 0 0,1 2 0,1 0 0,1 1 0,0 1 0,0 0 0,2 0 0,1 0 0,-1-1 0,-1 1 0,1-2 0,2 0 0,6 0 0,0 1 0,2-1 0,0 0 0,1 1 0,2-1 0,0 1 0,-1 0 0,3-1 0,-1 0 0,3 1 0,1-2 0,2-1 0,-1 0 0,-3 0 0,-3 0 0,-5 0 0,0 0 0,-2 0 0,-1 0 0,0 0 0,0 0 0,4 0 0,4 0 0,2 0 0,0 0 0,-1 0 0,-4 0 0,-3 0 0,-2 0 0,-2 0 0,0 0 0,-1 0 0,2 0 0,1 0 0,3 0 0,0 0 0,-3 0 0,3 0 0,-3 0 0,0 0 0,0 0 0,1 0 0,4 0 0,3 0 0,3 0 0,1 0 0,0 0 0,-4 0 0,-5 0 0,-3 0 0,-3 0 0,-2 0 0,-2 0 0,-3 0 0,-2 0 0,2 0 0,0 0 0,2 0 0,-1 0 0,-1 0 0,0 0 0,-1 0 0,0 0 0,-2 0 0,4 0 0,-1 0 0,3 0 0,-2 0 0,-1 0 0,0 0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0:01:48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2:08.544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14141,'0'-14110,"0"14080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2:22.830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1,'0'5825,"0"-8741,0 3549,0-1089,0 914,0-1201,0 1812,0-1941,0 1276,0-1015,0 1363,0-1412,0 2661,0-1982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2:43.527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14368,'0'-14335,"0"14302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2:59.01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 5611,'0'-4850,"0"5940,0-2917,0 1803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9T08:33:08.765"/>
    </inkml:context>
    <inkml:brush xml:id="br0">
      <inkml:brushProperty name="width" value="0.035" units="cm"/>
      <inkml:brushProperty name="height" value="0.035" units="cm"/>
      <inkml:brushProperty name="color" value="#FFFFFF"/>
      <inkml:brushProperty name="ignorePressure" value="1"/>
    </inkml:brush>
  </inkml:definitions>
  <inkml:trace contextRef="#ctx0" brushRef="#br0">1 8130,'0'-8130,"0"9643,0-1311,0-766,0 1189,0-1080,0 421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668610D-F714-8E86-7D9B-3CA536845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120408-D658-9EC8-E661-2BED68AB4E3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</a:defRPr>
            </a:lvl1pPr>
          </a:lstStyle>
          <a:p>
            <a:pPr>
              <a:defRPr/>
            </a:pPr>
            <a:fld id="{E58708AF-ACD5-4C47-B1D1-48435D28923F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13316" name="Образ слайда 3">
            <a:extLst>
              <a:ext uri="{FF2B5EF4-FFF2-40B4-BE49-F238E27FC236}">
                <a16:creationId xmlns:a16="http://schemas.microsoft.com/office/drawing/2014/main" id="{C5E21EC3-1B03-7A35-B1DB-0AE45E33BD91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830C3083-8EDF-F184-FF2F-BF6A2602B263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2E7F10-CF4C-56E6-7D26-AD84C85876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702349-1503-CC3A-8C03-01FC47379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43647FE8-CB1D-8A40-96E0-7EB75A3D2043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Образ слайда 1">
            <a:extLst>
              <a:ext uri="{FF2B5EF4-FFF2-40B4-BE49-F238E27FC236}">
                <a16:creationId xmlns:a16="http://schemas.microsoft.com/office/drawing/2014/main" id="{8F7A9B8E-4346-9476-7DDA-FCA2A34F8B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Заметки 2">
            <a:extLst>
              <a:ext uri="{FF2B5EF4-FFF2-40B4-BE49-F238E27FC236}">
                <a16:creationId xmlns:a16="http://schemas.microsoft.com/office/drawing/2014/main" id="{3D1269B1-2343-CE44-F467-542388A543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5363" name="Номер слайда 3">
            <a:extLst>
              <a:ext uri="{FF2B5EF4-FFF2-40B4-BE49-F238E27FC236}">
                <a16:creationId xmlns:a16="http://schemas.microsoft.com/office/drawing/2014/main" id="{87659F01-E6FD-573D-6A92-84D932C89A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F15BA7C-DF80-0449-82AE-1527C3B91504}" type="slidenum">
              <a:rPr altLang="zh-CN" smtClean="0"/>
              <a:pPr/>
              <a:t>1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76933633-9486-EB22-BF0B-F234561029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E1B3FA82-3832-160E-C3C9-3FCF178CE9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FA9F3120-9CE2-9C7E-7A6B-1411A2EBFE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99CDD49-3E7C-0A44-B9E5-E3B0A5233E15}" type="slidenum">
              <a:rPr altLang="zh-CN" smtClean="0"/>
              <a:pPr/>
              <a:t>10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Образ слайда 1">
            <a:extLst>
              <a:ext uri="{FF2B5EF4-FFF2-40B4-BE49-F238E27FC236}">
                <a16:creationId xmlns:a16="http://schemas.microsoft.com/office/drawing/2014/main" id="{E314D5FA-9616-774B-F18C-EC3DB617990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Заметки 2">
            <a:extLst>
              <a:ext uri="{FF2B5EF4-FFF2-40B4-BE49-F238E27FC236}">
                <a16:creationId xmlns:a16="http://schemas.microsoft.com/office/drawing/2014/main" id="{1951515E-2711-A084-8A92-A6AAE3A552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33795" name="Номер слайда 3">
            <a:extLst>
              <a:ext uri="{FF2B5EF4-FFF2-40B4-BE49-F238E27FC236}">
                <a16:creationId xmlns:a16="http://schemas.microsoft.com/office/drawing/2014/main" id="{441E3524-A477-7C49-058B-9C21968CF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00BB28-EB0E-5546-B2C6-A02257479BC9}" type="slidenum">
              <a:rPr altLang="zh-CN" smtClean="0"/>
              <a:pPr/>
              <a:t>11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Образ слайда 1">
            <a:extLst>
              <a:ext uri="{FF2B5EF4-FFF2-40B4-BE49-F238E27FC236}">
                <a16:creationId xmlns:a16="http://schemas.microsoft.com/office/drawing/2014/main" id="{A0473A2F-2081-F8DE-96BB-D100F159433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Заметки 2">
            <a:extLst>
              <a:ext uri="{FF2B5EF4-FFF2-40B4-BE49-F238E27FC236}">
                <a16:creationId xmlns:a16="http://schemas.microsoft.com/office/drawing/2014/main" id="{D560A6B0-F6BC-CE23-6338-79C5E07888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35843" name="Номер слайда 3">
            <a:extLst>
              <a:ext uri="{FF2B5EF4-FFF2-40B4-BE49-F238E27FC236}">
                <a16:creationId xmlns:a16="http://schemas.microsoft.com/office/drawing/2014/main" id="{40E63C3D-1896-62CC-4E1A-9B870E9301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CF9467B-3A76-9B46-958D-53293025CCC2}" type="slidenum">
              <a:rPr altLang="zh-CN" smtClean="0"/>
              <a:pPr/>
              <a:t>12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Образ слайда 1">
            <a:extLst>
              <a:ext uri="{FF2B5EF4-FFF2-40B4-BE49-F238E27FC236}">
                <a16:creationId xmlns:a16="http://schemas.microsoft.com/office/drawing/2014/main" id="{C7D4C9AA-FFC3-83CA-F26B-E850F8359B0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Заметки 2">
            <a:extLst>
              <a:ext uri="{FF2B5EF4-FFF2-40B4-BE49-F238E27FC236}">
                <a16:creationId xmlns:a16="http://schemas.microsoft.com/office/drawing/2014/main" id="{11B45B16-5FB6-E8C6-A6A9-84128E89F1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37891" name="Номер слайда 3">
            <a:extLst>
              <a:ext uri="{FF2B5EF4-FFF2-40B4-BE49-F238E27FC236}">
                <a16:creationId xmlns:a16="http://schemas.microsoft.com/office/drawing/2014/main" id="{7460EBF8-A9B3-C853-7CEE-19481F340D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61DDEAE2-2F6F-C140-825E-AF32B2219C46}" type="slidenum">
              <a:rPr altLang="zh-CN" smtClean="0"/>
              <a:pPr/>
              <a:t>13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Образ слайда 1">
            <a:extLst>
              <a:ext uri="{FF2B5EF4-FFF2-40B4-BE49-F238E27FC236}">
                <a16:creationId xmlns:a16="http://schemas.microsoft.com/office/drawing/2014/main" id="{C12B247F-1315-D6C0-5606-4B75965B93E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8" name="Заметки 2">
            <a:extLst>
              <a:ext uri="{FF2B5EF4-FFF2-40B4-BE49-F238E27FC236}">
                <a16:creationId xmlns:a16="http://schemas.microsoft.com/office/drawing/2014/main" id="{0D96EC47-B721-F40C-A55E-FAE78ED111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39939" name="Номер слайда 3">
            <a:extLst>
              <a:ext uri="{FF2B5EF4-FFF2-40B4-BE49-F238E27FC236}">
                <a16:creationId xmlns:a16="http://schemas.microsoft.com/office/drawing/2014/main" id="{DC3065FB-18E2-0654-432B-601A51220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7323F76E-0CFB-D44C-9B97-3A10A86DF16C}" type="slidenum">
              <a:rPr altLang="zh-CN" smtClean="0"/>
              <a:pPr/>
              <a:t>14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Образ слайда 1">
            <a:extLst>
              <a:ext uri="{FF2B5EF4-FFF2-40B4-BE49-F238E27FC236}">
                <a16:creationId xmlns:a16="http://schemas.microsoft.com/office/drawing/2014/main" id="{CCDA027D-5754-C49C-E53C-7D7B081919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Заметки 2">
            <a:extLst>
              <a:ext uri="{FF2B5EF4-FFF2-40B4-BE49-F238E27FC236}">
                <a16:creationId xmlns:a16="http://schemas.microsoft.com/office/drawing/2014/main" id="{1C0EB20E-F5B2-7022-72C2-5BF3C90178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41987" name="Номер слайда 3">
            <a:extLst>
              <a:ext uri="{FF2B5EF4-FFF2-40B4-BE49-F238E27FC236}">
                <a16:creationId xmlns:a16="http://schemas.microsoft.com/office/drawing/2014/main" id="{59FC463E-232F-1615-B207-DF847EE0A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BC16059-2FAE-674C-B901-E57F053727FB}" type="slidenum">
              <a:rPr altLang="zh-CN" smtClean="0"/>
              <a:pPr/>
              <a:t>15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Образ слайда 1">
            <a:extLst>
              <a:ext uri="{FF2B5EF4-FFF2-40B4-BE49-F238E27FC236}">
                <a16:creationId xmlns:a16="http://schemas.microsoft.com/office/drawing/2014/main" id="{94E1AC7D-D799-1130-8B4A-A288F9B7C84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Заметки 2">
            <a:extLst>
              <a:ext uri="{FF2B5EF4-FFF2-40B4-BE49-F238E27FC236}">
                <a16:creationId xmlns:a16="http://schemas.microsoft.com/office/drawing/2014/main" id="{00521DC4-38DF-8AAF-0627-9D5BA1748A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44035" name="Номер слайда 3">
            <a:extLst>
              <a:ext uri="{FF2B5EF4-FFF2-40B4-BE49-F238E27FC236}">
                <a16:creationId xmlns:a16="http://schemas.microsoft.com/office/drawing/2014/main" id="{D04808C6-F35D-2CFF-D46F-5A66647C21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C030A2E-E89F-6143-87C4-635CFE862D0A}" type="slidenum">
              <a:rPr altLang="zh-CN" smtClean="0"/>
              <a:pPr/>
              <a:t>16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>
            <a:extLst>
              <a:ext uri="{FF2B5EF4-FFF2-40B4-BE49-F238E27FC236}">
                <a16:creationId xmlns:a16="http://schemas.microsoft.com/office/drawing/2014/main" id="{190DC026-8EC5-B3CA-D445-427DE084FE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2" name="Заметки 2">
            <a:extLst>
              <a:ext uri="{FF2B5EF4-FFF2-40B4-BE49-F238E27FC236}">
                <a16:creationId xmlns:a16="http://schemas.microsoft.com/office/drawing/2014/main" id="{DB14AE6F-0A3E-A9E7-4F90-176C051AED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46083" name="Номер слайда 3">
            <a:extLst>
              <a:ext uri="{FF2B5EF4-FFF2-40B4-BE49-F238E27FC236}">
                <a16:creationId xmlns:a16="http://schemas.microsoft.com/office/drawing/2014/main" id="{EEA36369-4CC3-3BCD-1CF1-97D07D0EFB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BE80AA86-BA30-6E4E-BF3B-13F3917BE1EC}" type="slidenum">
              <a:rPr altLang="zh-CN" smtClean="0"/>
              <a:pPr/>
              <a:t>17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Образ слайда 1">
            <a:extLst>
              <a:ext uri="{FF2B5EF4-FFF2-40B4-BE49-F238E27FC236}">
                <a16:creationId xmlns:a16="http://schemas.microsoft.com/office/drawing/2014/main" id="{3E6A325E-DCED-1524-C190-8BC5EDCF283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Заметки 2">
            <a:extLst>
              <a:ext uri="{FF2B5EF4-FFF2-40B4-BE49-F238E27FC236}">
                <a16:creationId xmlns:a16="http://schemas.microsoft.com/office/drawing/2014/main" id="{2FE89140-D2A2-6D28-284F-5305D86C8A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48131" name="Номер слайда 3">
            <a:extLst>
              <a:ext uri="{FF2B5EF4-FFF2-40B4-BE49-F238E27FC236}">
                <a16:creationId xmlns:a16="http://schemas.microsoft.com/office/drawing/2014/main" id="{7087ABA6-2EAA-FB2D-F11A-CB9A458E6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828ABD6-66CB-F449-BC6D-DBF36C9E7FF8}" type="slidenum">
              <a:rPr altLang="zh-CN" smtClean="0"/>
              <a:pPr/>
              <a:t>18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Образ слайда 1">
            <a:extLst>
              <a:ext uri="{FF2B5EF4-FFF2-40B4-BE49-F238E27FC236}">
                <a16:creationId xmlns:a16="http://schemas.microsoft.com/office/drawing/2014/main" id="{96974A38-24A4-8044-9D62-F6F5D5C1BB8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Заметки 2">
            <a:extLst>
              <a:ext uri="{FF2B5EF4-FFF2-40B4-BE49-F238E27FC236}">
                <a16:creationId xmlns:a16="http://schemas.microsoft.com/office/drawing/2014/main" id="{10E59374-2068-B65C-D830-F6A8D5E198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50179" name="Номер слайда 3">
            <a:extLst>
              <a:ext uri="{FF2B5EF4-FFF2-40B4-BE49-F238E27FC236}">
                <a16:creationId xmlns:a16="http://schemas.microsoft.com/office/drawing/2014/main" id="{9EA120A9-9C18-8BA7-7082-571FC17A1E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565AD9C2-51CB-CA40-9FE0-6FC37E0C4FB9}" type="slidenum">
              <a:rPr altLang="zh-CN" smtClean="0"/>
              <a:pPr/>
              <a:t>19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>
            <a:extLst>
              <a:ext uri="{FF2B5EF4-FFF2-40B4-BE49-F238E27FC236}">
                <a16:creationId xmlns:a16="http://schemas.microsoft.com/office/drawing/2014/main" id="{23880C26-3169-14FB-72EE-8544D9D268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Заметки 2">
            <a:extLst>
              <a:ext uri="{FF2B5EF4-FFF2-40B4-BE49-F238E27FC236}">
                <a16:creationId xmlns:a16="http://schemas.microsoft.com/office/drawing/2014/main" id="{E3CC1843-3BAC-1320-C9A6-91C1C87AAE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7411" name="Номер слайда 3">
            <a:extLst>
              <a:ext uri="{FF2B5EF4-FFF2-40B4-BE49-F238E27FC236}">
                <a16:creationId xmlns:a16="http://schemas.microsoft.com/office/drawing/2014/main" id="{1E8ACB5A-693C-53BE-960D-A02A18C07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749252B7-9A07-204C-B269-59F32F7A4BDC}" type="slidenum">
              <a:rPr altLang="zh-CN" smtClean="0"/>
              <a:pPr/>
              <a:t>2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Образ слайда 1">
            <a:extLst>
              <a:ext uri="{FF2B5EF4-FFF2-40B4-BE49-F238E27FC236}">
                <a16:creationId xmlns:a16="http://schemas.microsoft.com/office/drawing/2014/main" id="{A631A050-D260-16AD-0C6D-24A329EC952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Заметки 2">
            <a:extLst>
              <a:ext uri="{FF2B5EF4-FFF2-40B4-BE49-F238E27FC236}">
                <a16:creationId xmlns:a16="http://schemas.microsoft.com/office/drawing/2014/main" id="{64033E0D-AF11-E0AE-3406-D16156BCF7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52227" name="Номер слайда 3">
            <a:extLst>
              <a:ext uri="{FF2B5EF4-FFF2-40B4-BE49-F238E27FC236}">
                <a16:creationId xmlns:a16="http://schemas.microsoft.com/office/drawing/2014/main" id="{0AA45231-0D5B-21C5-813A-3E767B1A46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D0EDBE3B-86F3-6B4E-9057-22A089CF4390}" type="slidenum">
              <a:rPr altLang="zh-CN" smtClean="0"/>
              <a:pPr/>
              <a:t>20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Образ слайда 1">
            <a:extLst>
              <a:ext uri="{FF2B5EF4-FFF2-40B4-BE49-F238E27FC236}">
                <a16:creationId xmlns:a16="http://schemas.microsoft.com/office/drawing/2014/main" id="{4ACA7366-3548-3684-1D55-2A41603A54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Заметки 2">
            <a:extLst>
              <a:ext uri="{FF2B5EF4-FFF2-40B4-BE49-F238E27FC236}">
                <a16:creationId xmlns:a16="http://schemas.microsoft.com/office/drawing/2014/main" id="{551226E4-7D61-3B9F-BEF7-0E1A63C6DC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54275" name="Номер слайда 3">
            <a:extLst>
              <a:ext uri="{FF2B5EF4-FFF2-40B4-BE49-F238E27FC236}">
                <a16:creationId xmlns:a16="http://schemas.microsoft.com/office/drawing/2014/main" id="{23586FBE-86C6-54BC-086F-871393F8C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41AD6A8-A0A6-B543-B95E-A302151C342A}" type="slidenum">
              <a:rPr altLang="zh-CN" smtClean="0"/>
              <a:pPr/>
              <a:t>21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Образ слайда 1">
            <a:extLst>
              <a:ext uri="{FF2B5EF4-FFF2-40B4-BE49-F238E27FC236}">
                <a16:creationId xmlns:a16="http://schemas.microsoft.com/office/drawing/2014/main" id="{EF9F9F94-A383-D162-71DC-0DD8D20CA6E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Заметки 2">
            <a:extLst>
              <a:ext uri="{FF2B5EF4-FFF2-40B4-BE49-F238E27FC236}">
                <a16:creationId xmlns:a16="http://schemas.microsoft.com/office/drawing/2014/main" id="{AFA07638-C5FE-9612-089A-0CE5DF7CE2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56323" name="Номер слайда 3">
            <a:extLst>
              <a:ext uri="{FF2B5EF4-FFF2-40B4-BE49-F238E27FC236}">
                <a16:creationId xmlns:a16="http://schemas.microsoft.com/office/drawing/2014/main" id="{15A1B572-D3CD-9850-2579-F7BFCDA21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CA84854-5500-3F4A-9BF1-17F86B395CC4}" type="slidenum">
              <a:rPr altLang="zh-CN" smtClean="0"/>
              <a:pPr/>
              <a:t>22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Образ слайда 1">
            <a:extLst>
              <a:ext uri="{FF2B5EF4-FFF2-40B4-BE49-F238E27FC236}">
                <a16:creationId xmlns:a16="http://schemas.microsoft.com/office/drawing/2014/main" id="{EEFB2399-CADF-70ED-08A1-0F3182BA1B9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Заметки 2">
            <a:extLst>
              <a:ext uri="{FF2B5EF4-FFF2-40B4-BE49-F238E27FC236}">
                <a16:creationId xmlns:a16="http://schemas.microsoft.com/office/drawing/2014/main" id="{DEE150B3-E769-2EE6-0624-9F5F8380E6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58371" name="Номер слайда 3">
            <a:extLst>
              <a:ext uri="{FF2B5EF4-FFF2-40B4-BE49-F238E27FC236}">
                <a16:creationId xmlns:a16="http://schemas.microsoft.com/office/drawing/2014/main" id="{C50ECFAF-C317-0159-237F-6DA2FC0ED4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6D7BE86-BF01-A145-B38A-EFE9C3012870}" type="slidenum">
              <a:rPr altLang="zh-CN" smtClean="0"/>
              <a:pPr/>
              <a:t>23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Образ слайда 1">
            <a:extLst>
              <a:ext uri="{FF2B5EF4-FFF2-40B4-BE49-F238E27FC236}">
                <a16:creationId xmlns:a16="http://schemas.microsoft.com/office/drawing/2014/main" id="{7AEE788D-7869-BA83-5594-E53F957BDC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Заметки 2">
            <a:extLst>
              <a:ext uri="{FF2B5EF4-FFF2-40B4-BE49-F238E27FC236}">
                <a16:creationId xmlns:a16="http://schemas.microsoft.com/office/drawing/2014/main" id="{E22AFE1C-BF24-EE20-F6E6-226FA9E79B1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0419" name="Номер слайда 3">
            <a:extLst>
              <a:ext uri="{FF2B5EF4-FFF2-40B4-BE49-F238E27FC236}">
                <a16:creationId xmlns:a16="http://schemas.microsoft.com/office/drawing/2014/main" id="{D27FE087-A027-EE3C-E8C1-9F55FA819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BDF8CB2-FE5D-F04C-9D5D-581E8B9D529C}" type="slidenum">
              <a:rPr altLang="zh-CN" smtClean="0"/>
              <a:pPr/>
              <a:t>24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Образ слайда 1">
            <a:extLst>
              <a:ext uri="{FF2B5EF4-FFF2-40B4-BE49-F238E27FC236}">
                <a16:creationId xmlns:a16="http://schemas.microsoft.com/office/drawing/2014/main" id="{BC1617FB-8A3D-2C02-D12D-3F1AD426A08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Заметки 2">
            <a:extLst>
              <a:ext uri="{FF2B5EF4-FFF2-40B4-BE49-F238E27FC236}">
                <a16:creationId xmlns:a16="http://schemas.microsoft.com/office/drawing/2014/main" id="{ECB2D180-3704-C858-165F-C5AC725293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2467" name="Номер слайда 3">
            <a:extLst>
              <a:ext uri="{FF2B5EF4-FFF2-40B4-BE49-F238E27FC236}">
                <a16:creationId xmlns:a16="http://schemas.microsoft.com/office/drawing/2014/main" id="{6ADEF12D-12E9-C3F0-66D9-04D8BE40C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8F29157D-5C9C-C648-828D-E79EF77240B2}" type="slidenum">
              <a:rPr altLang="zh-CN" smtClean="0"/>
              <a:pPr/>
              <a:t>25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Образ слайда 1">
            <a:extLst>
              <a:ext uri="{FF2B5EF4-FFF2-40B4-BE49-F238E27FC236}">
                <a16:creationId xmlns:a16="http://schemas.microsoft.com/office/drawing/2014/main" id="{D9A7FE52-0C09-F0FD-D041-137EEB52A4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Заметки 2">
            <a:extLst>
              <a:ext uri="{FF2B5EF4-FFF2-40B4-BE49-F238E27FC236}">
                <a16:creationId xmlns:a16="http://schemas.microsoft.com/office/drawing/2014/main" id="{4527723F-FD77-C877-C560-5FF4588508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4515" name="Номер слайда 3">
            <a:extLst>
              <a:ext uri="{FF2B5EF4-FFF2-40B4-BE49-F238E27FC236}">
                <a16:creationId xmlns:a16="http://schemas.microsoft.com/office/drawing/2014/main" id="{AF0A9989-741B-92B9-787D-0ADF6F4C40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CAEFC670-5728-7B47-A655-5B6BAE7C04B3}" type="slidenum">
              <a:rPr altLang="zh-CN" smtClean="0"/>
              <a:pPr/>
              <a:t>26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559A-6C33-B367-971D-DD88A0328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Образ слайда 1">
            <a:extLst>
              <a:ext uri="{FF2B5EF4-FFF2-40B4-BE49-F238E27FC236}">
                <a16:creationId xmlns:a16="http://schemas.microsoft.com/office/drawing/2014/main" id="{AE7AC7C9-BCD9-8828-5607-A45415EFAD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Заметки 2">
            <a:extLst>
              <a:ext uri="{FF2B5EF4-FFF2-40B4-BE49-F238E27FC236}">
                <a16:creationId xmlns:a16="http://schemas.microsoft.com/office/drawing/2014/main" id="{BB770295-A413-1DB9-50D7-8642EE2EDB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4515" name="Номер слайда 3">
            <a:extLst>
              <a:ext uri="{FF2B5EF4-FFF2-40B4-BE49-F238E27FC236}">
                <a16:creationId xmlns:a16="http://schemas.microsoft.com/office/drawing/2014/main" id="{18DCF0C4-48AA-0C94-23BF-F58D19EB36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CAEFC670-5728-7B47-A655-5B6BAE7C04B3}" type="slidenum">
              <a:rPr altLang="zh-CN" smtClean="0"/>
              <a:pPr/>
              <a:t>27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4069920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2F92-F105-4647-DB2F-AF589061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Образ слайда 1">
            <a:extLst>
              <a:ext uri="{FF2B5EF4-FFF2-40B4-BE49-F238E27FC236}">
                <a16:creationId xmlns:a16="http://schemas.microsoft.com/office/drawing/2014/main" id="{47C204D5-8228-2D39-B971-3993BFA524B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Заметки 2">
            <a:extLst>
              <a:ext uri="{FF2B5EF4-FFF2-40B4-BE49-F238E27FC236}">
                <a16:creationId xmlns:a16="http://schemas.microsoft.com/office/drawing/2014/main" id="{8909910E-506C-F997-8550-FD295B4EA4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6563" name="Номер слайда 3">
            <a:extLst>
              <a:ext uri="{FF2B5EF4-FFF2-40B4-BE49-F238E27FC236}">
                <a16:creationId xmlns:a16="http://schemas.microsoft.com/office/drawing/2014/main" id="{796AE746-BE9F-AA5D-A8A1-80778DAB9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B0B5EE-BF8D-D34E-BF1F-5758CD339718}" type="slidenum">
              <a:rPr altLang="zh-CN" smtClean="0"/>
              <a:pPr/>
              <a:t>28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3304847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2F92-F105-4647-DB2F-AF589061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Образ слайда 1">
            <a:extLst>
              <a:ext uri="{FF2B5EF4-FFF2-40B4-BE49-F238E27FC236}">
                <a16:creationId xmlns:a16="http://schemas.microsoft.com/office/drawing/2014/main" id="{47C204D5-8228-2D39-B971-3993BFA524B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Заметки 2">
            <a:extLst>
              <a:ext uri="{FF2B5EF4-FFF2-40B4-BE49-F238E27FC236}">
                <a16:creationId xmlns:a16="http://schemas.microsoft.com/office/drawing/2014/main" id="{8909910E-506C-F997-8550-FD295B4EA4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6563" name="Номер слайда 3">
            <a:extLst>
              <a:ext uri="{FF2B5EF4-FFF2-40B4-BE49-F238E27FC236}">
                <a16:creationId xmlns:a16="http://schemas.microsoft.com/office/drawing/2014/main" id="{796AE746-BE9F-AA5D-A8A1-80778DAB9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B0B5EE-BF8D-D34E-BF1F-5758CD339718}" type="slidenum">
              <a:rPr altLang="zh-CN" smtClean="0"/>
              <a:pPr/>
              <a:t>29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74649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>
            <a:extLst>
              <a:ext uri="{FF2B5EF4-FFF2-40B4-BE49-F238E27FC236}">
                <a16:creationId xmlns:a16="http://schemas.microsoft.com/office/drawing/2014/main" id="{05C63B77-9658-B18D-6104-B2CB8DD8D1C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Заметки 2">
            <a:extLst>
              <a:ext uri="{FF2B5EF4-FFF2-40B4-BE49-F238E27FC236}">
                <a16:creationId xmlns:a16="http://schemas.microsoft.com/office/drawing/2014/main" id="{FF086498-F193-EC28-88C8-98BB2F5BBB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9459" name="Номер слайда 3">
            <a:extLst>
              <a:ext uri="{FF2B5EF4-FFF2-40B4-BE49-F238E27FC236}">
                <a16:creationId xmlns:a16="http://schemas.microsoft.com/office/drawing/2014/main" id="{CC6F4AFE-4026-8653-3165-3D856A16CE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64504CF-0602-684A-B537-9FAB11F90860}" type="slidenum">
              <a:rPr altLang="zh-CN" smtClean="0"/>
              <a:pPr/>
              <a:t>3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Образ слайда 1">
            <a:extLst>
              <a:ext uri="{FF2B5EF4-FFF2-40B4-BE49-F238E27FC236}">
                <a16:creationId xmlns:a16="http://schemas.microsoft.com/office/drawing/2014/main" id="{0830A679-9BE4-A757-F621-BC4B7E8A2DC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Заметки 2">
            <a:extLst>
              <a:ext uri="{FF2B5EF4-FFF2-40B4-BE49-F238E27FC236}">
                <a16:creationId xmlns:a16="http://schemas.microsoft.com/office/drawing/2014/main" id="{343580B1-9E9D-74CB-2D4C-D66BCD285D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6563" name="Номер слайда 3">
            <a:extLst>
              <a:ext uri="{FF2B5EF4-FFF2-40B4-BE49-F238E27FC236}">
                <a16:creationId xmlns:a16="http://schemas.microsoft.com/office/drawing/2014/main" id="{2C08190E-E0C4-9C6E-7027-98420C9B46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B0B5EE-BF8D-D34E-BF1F-5758CD339718}" type="slidenum">
              <a:rPr altLang="zh-CN" smtClean="0"/>
              <a:pPr/>
              <a:t>30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Образ слайда 1">
            <a:extLst>
              <a:ext uri="{FF2B5EF4-FFF2-40B4-BE49-F238E27FC236}">
                <a16:creationId xmlns:a16="http://schemas.microsoft.com/office/drawing/2014/main" id="{0830A679-9BE4-A757-F621-BC4B7E8A2DC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Заметки 2">
            <a:extLst>
              <a:ext uri="{FF2B5EF4-FFF2-40B4-BE49-F238E27FC236}">
                <a16:creationId xmlns:a16="http://schemas.microsoft.com/office/drawing/2014/main" id="{343580B1-9E9D-74CB-2D4C-D66BCD285D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6563" name="Номер слайда 3">
            <a:extLst>
              <a:ext uri="{FF2B5EF4-FFF2-40B4-BE49-F238E27FC236}">
                <a16:creationId xmlns:a16="http://schemas.microsoft.com/office/drawing/2014/main" id="{2C08190E-E0C4-9C6E-7027-98420C9B46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B0B5EE-BF8D-D34E-BF1F-5758CD339718}" type="slidenum">
              <a:rPr altLang="zh-CN" smtClean="0"/>
              <a:pPr/>
              <a:t>31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1579158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Образ слайда 1">
            <a:extLst>
              <a:ext uri="{FF2B5EF4-FFF2-40B4-BE49-F238E27FC236}">
                <a16:creationId xmlns:a16="http://schemas.microsoft.com/office/drawing/2014/main" id="{0830A679-9BE4-A757-F621-BC4B7E8A2DC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Заметки 2">
            <a:extLst>
              <a:ext uri="{FF2B5EF4-FFF2-40B4-BE49-F238E27FC236}">
                <a16:creationId xmlns:a16="http://schemas.microsoft.com/office/drawing/2014/main" id="{343580B1-9E9D-74CB-2D4C-D66BCD285D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6563" name="Номер слайда 3">
            <a:extLst>
              <a:ext uri="{FF2B5EF4-FFF2-40B4-BE49-F238E27FC236}">
                <a16:creationId xmlns:a16="http://schemas.microsoft.com/office/drawing/2014/main" id="{2C08190E-E0C4-9C6E-7027-98420C9B46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2B0B5EE-BF8D-D34E-BF1F-5758CD339718}" type="slidenum">
              <a:rPr altLang="zh-CN" smtClean="0"/>
              <a:pPr/>
              <a:t>32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3752050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Образ слайда 1">
            <a:extLst>
              <a:ext uri="{FF2B5EF4-FFF2-40B4-BE49-F238E27FC236}">
                <a16:creationId xmlns:a16="http://schemas.microsoft.com/office/drawing/2014/main" id="{7B25AB7C-9F07-8CA7-480C-65A776A82BF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Заметки 2">
            <a:extLst>
              <a:ext uri="{FF2B5EF4-FFF2-40B4-BE49-F238E27FC236}">
                <a16:creationId xmlns:a16="http://schemas.microsoft.com/office/drawing/2014/main" id="{35FD57BD-ECFB-7C23-50BE-994F02FEF6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68611" name="Номер слайда 3">
            <a:extLst>
              <a:ext uri="{FF2B5EF4-FFF2-40B4-BE49-F238E27FC236}">
                <a16:creationId xmlns:a16="http://schemas.microsoft.com/office/drawing/2014/main" id="{6D0FD6DA-CA6C-1DB7-92D2-7898C95F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C9AFD6B-6C64-5C4F-88DD-FB71AF1EABDD}" type="slidenum">
              <a:rPr altLang="zh-CN" smtClean="0"/>
              <a:pPr/>
              <a:t>33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>
            <a:extLst>
              <a:ext uri="{FF2B5EF4-FFF2-40B4-BE49-F238E27FC236}">
                <a16:creationId xmlns:a16="http://schemas.microsoft.com/office/drawing/2014/main" id="{7E9FB915-7C6F-B849-1E67-EB23100192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Заметки 2">
            <a:extLst>
              <a:ext uri="{FF2B5EF4-FFF2-40B4-BE49-F238E27FC236}">
                <a16:creationId xmlns:a16="http://schemas.microsoft.com/office/drawing/2014/main" id="{B1B394E8-955C-115C-B12A-44D5E8D4A6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1507" name="Номер слайда 3">
            <a:extLst>
              <a:ext uri="{FF2B5EF4-FFF2-40B4-BE49-F238E27FC236}">
                <a16:creationId xmlns:a16="http://schemas.microsoft.com/office/drawing/2014/main" id="{E810D6D0-E8EB-13D7-E7FB-EBD67860C8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793DFD1-006D-BB43-AF6A-48270C8BFCFC}" type="slidenum">
              <a:rPr altLang="zh-CN" smtClean="0"/>
              <a:pPr/>
              <a:t>4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Образ слайда 1">
            <a:extLst>
              <a:ext uri="{FF2B5EF4-FFF2-40B4-BE49-F238E27FC236}">
                <a16:creationId xmlns:a16="http://schemas.microsoft.com/office/drawing/2014/main" id="{A18D4C45-71B0-23C3-E3D5-2A362AB7A6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Заметки 2">
            <a:extLst>
              <a:ext uri="{FF2B5EF4-FFF2-40B4-BE49-F238E27FC236}">
                <a16:creationId xmlns:a16="http://schemas.microsoft.com/office/drawing/2014/main" id="{9A31E0DF-FB20-A341-636F-F221C490E5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3555" name="Номер слайда 3">
            <a:extLst>
              <a:ext uri="{FF2B5EF4-FFF2-40B4-BE49-F238E27FC236}">
                <a16:creationId xmlns:a16="http://schemas.microsoft.com/office/drawing/2014/main" id="{D83BDE52-2FE6-8862-5CB3-9F63C171DC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2BA09FA-9AEB-3440-84E1-BB28AEDD5DDA}" type="slidenum">
              <a:rPr altLang="zh-CN" smtClean="0"/>
              <a:pPr/>
              <a:t>5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Образ слайда 1">
            <a:extLst>
              <a:ext uri="{FF2B5EF4-FFF2-40B4-BE49-F238E27FC236}">
                <a16:creationId xmlns:a16="http://schemas.microsoft.com/office/drawing/2014/main" id="{6BE9F11B-6B3D-FB55-FE14-DD9EDCB7C5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Заметки 2">
            <a:extLst>
              <a:ext uri="{FF2B5EF4-FFF2-40B4-BE49-F238E27FC236}">
                <a16:creationId xmlns:a16="http://schemas.microsoft.com/office/drawing/2014/main" id="{8BE0EB76-C07A-FDEF-1DAC-6D8B9A0599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25603" name="Номер слайда 3">
            <a:extLst>
              <a:ext uri="{FF2B5EF4-FFF2-40B4-BE49-F238E27FC236}">
                <a16:creationId xmlns:a16="http://schemas.microsoft.com/office/drawing/2014/main" id="{B760F6E7-9AF1-0D16-7926-622FDE007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DC45132-37A0-D64F-9C53-0DF6D5B0E21C}" type="slidenum">
              <a:rPr altLang="zh-CN" smtClean="0"/>
              <a:pPr/>
              <a:t>6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>
            <a:extLst>
              <a:ext uri="{FF2B5EF4-FFF2-40B4-BE49-F238E27FC236}">
                <a16:creationId xmlns:a16="http://schemas.microsoft.com/office/drawing/2014/main" id="{29FDE040-5D06-C400-6204-23EA9774B2A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Заметки 2">
            <a:extLst>
              <a:ext uri="{FF2B5EF4-FFF2-40B4-BE49-F238E27FC236}">
                <a16:creationId xmlns:a16="http://schemas.microsoft.com/office/drawing/2014/main" id="{9C7348DF-10A2-56CB-DC91-53B05EDB3E7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 dirty="0"/>
          </a:p>
        </p:txBody>
      </p:sp>
      <p:sp>
        <p:nvSpPr>
          <p:cNvPr id="27651" name="Номер слайда 3">
            <a:extLst>
              <a:ext uri="{FF2B5EF4-FFF2-40B4-BE49-F238E27FC236}">
                <a16:creationId xmlns:a16="http://schemas.microsoft.com/office/drawing/2014/main" id="{AECFB63E-A1A4-4FE9-BEB4-C4A8E6D60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C4E0BCD-F48E-CA45-BD26-E93055CE8DFC}" type="slidenum">
              <a:rPr altLang="zh-CN" smtClean="0"/>
              <a:pPr/>
              <a:t>7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DCA28C67-06D7-5DAD-BFAC-37548E24558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181B3621-4BC2-9E4D-8822-1509523D67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819462C5-0164-39B3-C635-0A490E77EC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3E7543A-0638-B843-9B57-4BA28972929F}" type="slidenum">
              <a:rPr altLang="zh-CN"/>
              <a:pPr/>
              <a:t>8</a:t>
            </a:fld>
            <a:endParaRPr lang="ru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DCA28C67-06D7-5DAD-BFAC-37548E24558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181B3621-4BC2-9E4D-8822-1509523D67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zh-CN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819462C5-0164-39B3-C635-0A490E77EC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3E7543A-0638-B843-9B57-4BA28972929F}" type="slidenum">
              <a:rPr altLang="zh-CN"/>
              <a:pPr/>
              <a:t>9</a:t>
            </a:fld>
            <a:endParaRPr lang="ru-US" altLang="zh-CN"/>
          </a:p>
        </p:txBody>
      </p:sp>
    </p:spTree>
    <p:extLst>
      <p:ext uri="{BB962C8B-B14F-4D97-AF65-F5344CB8AC3E}">
        <p14:creationId xmlns:p14="http://schemas.microsoft.com/office/powerpoint/2010/main" val="123062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9C8E5-6C8A-A763-18E0-56D9BE28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89C3-6B72-5142-8C3C-3C387B3CEE09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4F3E4F-8FD7-AC6D-B271-DEDAF05F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12797-13CA-388F-4AF2-27ED8181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97A27-A8B4-9641-A213-9A5601C423BE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2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7EAAF-00B9-7B22-4907-E213E48D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5AB6B-3B8E-9245-BDD1-9D07A9F33D67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AF658A-5F39-77EB-00DA-0EE550C3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231EE-BF98-B771-F74A-65C9926E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6F60A-04BA-AF4D-8952-82DEE0F62092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45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0169C-3C94-B99F-F4F7-BD738430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206E6-CC0A-2842-B4A8-90201F1848B1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030140-78B1-680A-DC87-E7423169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ECDD27-5F7A-C7C2-8BB9-2942B908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3DC68-6E13-3244-A137-4FDB4EAD2097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812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EC1EB5-3149-C7D3-A68D-424B32C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D651D-5BDD-5048-9FFA-FD5FD9E92656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8E03CA-BC24-3521-663F-1DC04DBF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C4D18F-A853-2A6B-7C3B-C7B05481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1C11E-1E0C-C043-AEAE-B33094520F0B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670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EEE304-48BF-0526-5EE3-CD8B11D5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DB38A-B3FB-9245-99A2-27AB384F7187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F564AD-4A82-B7AB-3B30-F3165535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619157-74C4-323E-951A-9282AF0E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734-56FC-8647-838A-4D88279EF9D6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2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6FBD41-55E6-4007-1064-310E9095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8EE63-0EE0-C04A-A8F0-58DCF4C6BB6F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11473029-AA52-EC1E-9739-D6F0DDFA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163FD7A6-DE1D-D10E-175D-261D188F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F115F-A4E5-1C45-B353-ABFA156D7719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23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FFF19EAF-328D-4A30-339C-20DBCDF2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6C79B-9753-214C-8D6C-5755FB846221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17C9989-C5CE-055B-77E2-D0FED528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3DBDB4BE-64E6-19BD-B093-B8033939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D960A-4305-0848-A8E8-D4A2F284CCC1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299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38046BC-52E8-CAA4-ADC9-0DB71335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A1DB0-D034-2846-9176-7B75EC07B0A6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4A3C6E1F-CCF2-361A-13EF-91378181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D13A3BBD-EB3C-32DE-7317-76C0D1CF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C556A-4749-A84C-AA11-22914AA00F95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031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4925FED0-E5A7-170E-46E2-ADE2C14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192E-5D12-0144-9183-317168E96DD0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7A7E46FE-024F-E2D7-13B0-9E18C844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201A8EA-8E45-01F1-F476-836DC817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4056B-FD7A-F143-AC63-3823964F51C4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547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BC4D3451-F7C8-A4BA-1FBB-3451A689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EAC43-65C0-6649-A5C2-307310ED76C3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E30F8793-EACF-9F57-90FD-EB394078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D533831-63AA-BD3F-61F9-DE9A336F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F52A0-5889-3145-9F56-4B0D3F7E982D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54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60F9A92E-0905-863B-7EC6-532D2E25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19B9E-4B19-794C-B556-D9486F1F49A4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1FEDDC43-5DF9-5867-3D48-66CB3486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404DB2-6E78-BF13-9F47-12002C74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639E9-1F31-F347-9F4C-1E11C7212B21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238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0762A49A-601F-ECF2-D106-25C27B0B61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3C537A25-34B0-0793-F30E-AC5638C070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95A88-DD66-3958-9D93-51F492A6F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E63B88-D4F6-C248-8186-CC140A057E82}" type="datetimeFigureOut">
              <a:rPr lang="ru-RU"/>
              <a:pPr>
                <a:defRPr/>
              </a:pPr>
              <a:t>29.10.2025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D1B7CB-6D13-5977-8C94-B8467D654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9F9A6F-F52B-6F9E-0A8B-FD6B931FC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767676"/>
                </a:solidFill>
              </a:defRPr>
            </a:lvl1pPr>
          </a:lstStyle>
          <a:p>
            <a:pPr>
              <a:defRPr/>
            </a:pPr>
            <a:fld id="{E314599D-8B25-8C42-A89F-F4D5124E668E}" type="slidenum">
              <a:rPr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openxmlformats.org/officeDocument/2006/relationships/customXml" Target="../ink/ink13.xml"/><Relationship Id="rId21" Type="http://schemas.openxmlformats.org/officeDocument/2006/relationships/customXml" Target="../ink/ink5.xml"/><Relationship Id="rId42" Type="http://schemas.openxmlformats.org/officeDocument/2006/relationships/image" Target="../media/image34.png"/><Relationship Id="rId50" Type="http://schemas.openxmlformats.org/officeDocument/2006/relationships/image" Target="../media/image11.em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9.xml"/><Relationship Id="rId41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12.xml"/><Relationship Id="rId40" Type="http://schemas.openxmlformats.org/officeDocument/2006/relationships/image" Target="../media/image33.png"/><Relationship Id="rId45" Type="http://schemas.openxmlformats.org/officeDocument/2006/relationships/customXml" Target="../ink/ink16.xml"/><Relationship Id="rId5" Type="http://schemas.openxmlformats.org/officeDocument/2006/relationships/image" Target="../media/image4.png"/><Relationship Id="rId23" Type="http://schemas.openxmlformats.org/officeDocument/2006/relationships/customXml" Target="../ink/ink6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49" Type="http://schemas.openxmlformats.org/officeDocument/2006/relationships/customXml" Target="../ink/ink17.xml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44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22" Type="http://schemas.openxmlformats.org/officeDocument/2006/relationships/image" Target="../media/image24.png"/><Relationship Id="rId27" Type="http://schemas.openxmlformats.org/officeDocument/2006/relationships/customXml" Target="../ink/ink8.xml"/><Relationship Id="rId30" Type="http://schemas.openxmlformats.org/officeDocument/2006/relationships/image" Target="../media/image28.png"/><Relationship Id="rId43" Type="http://schemas.openxmlformats.org/officeDocument/2006/relationships/customXml" Target="../ink/ink15.xml"/><Relationship Id="rId48" Type="http://schemas.openxmlformats.org/officeDocument/2006/relationships/image" Target="../media/image37.png"/><Relationship Id="rId8" Type="http://schemas.openxmlformats.org/officeDocument/2006/relationships/image" Target="../media/image170.png"/><Relationship Id="rId51" Type="http://schemas.openxmlformats.org/officeDocument/2006/relationships/customXml" Target="../ink/ink18.xml"/><Relationship Id="rId3" Type="http://schemas.openxmlformats.org/officeDocument/2006/relationships/image" Target="../media/image1.pn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38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2.xml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customXml" Target="../ink/ink19.xml"/><Relationship Id="rId12" Type="http://schemas.openxmlformats.org/officeDocument/2006/relationships/image" Target="../media/image39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21.xml"/><Relationship Id="rId5" Type="http://schemas.openxmlformats.org/officeDocument/2006/relationships/image" Target="../media/image4.png"/><Relationship Id="rId15" Type="http://schemas.openxmlformats.org/officeDocument/2006/relationships/customXml" Target="../ink/ink23.xml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customXml" Target="../ink/ink20.xml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26" Type="http://schemas.openxmlformats.org/officeDocument/2006/relationships/customXml" Target="../ink/ink34.xml"/><Relationship Id="rId39" Type="http://schemas.openxmlformats.org/officeDocument/2006/relationships/image" Target="../media/image55.png"/><Relationship Id="rId21" Type="http://schemas.openxmlformats.org/officeDocument/2006/relationships/customXml" Target="../ink/ink31.xml"/><Relationship Id="rId34" Type="http://schemas.openxmlformats.org/officeDocument/2006/relationships/customXml" Target="../ink/ink40.xml"/><Relationship Id="rId42" Type="http://schemas.openxmlformats.org/officeDocument/2006/relationships/image" Target="../media/image14.png"/><Relationship Id="rId7" Type="http://schemas.openxmlformats.org/officeDocument/2006/relationships/customXml" Target="../ink/ink25.xml"/><Relationship Id="rId12" Type="http://schemas.openxmlformats.org/officeDocument/2006/relationships/image" Target="../media/image44.png"/><Relationship Id="rId17" Type="http://schemas.openxmlformats.org/officeDocument/2006/relationships/customXml" Target="../ink/ink30.xml"/><Relationship Id="rId25" Type="http://schemas.openxmlformats.org/officeDocument/2006/relationships/image" Target="../media/image50.png"/><Relationship Id="rId33" Type="http://schemas.openxmlformats.org/officeDocument/2006/relationships/customXml" Target="../ink/ink39.xml"/><Relationship Id="rId38" Type="http://schemas.openxmlformats.org/officeDocument/2006/relationships/customXml" Target="../ink/ink41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emf"/><Relationship Id="rId20" Type="http://schemas.openxmlformats.org/officeDocument/2006/relationships/image" Target="../media/image48.png"/><Relationship Id="rId29" Type="http://schemas.openxmlformats.org/officeDocument/2006/relationships/image" Target="../media/image52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27.xml"/><Relationship Id="rId24" Type="http://schemas.openxmlformats.org/officeDocument/2006/relationships/customXml" Target="../ink/ink33.xml"/><Relationship Id="rId32" Type="http://schemas.openxmlformats.org/officeDocument/2006/relationships/customXml" Target="../ink/ink38.xml"/><Relationship Id="rId37" Type="http://schemas.openxmlformats.org/officeDocument/2006/relationships/image" Target="../media/image54.png"/><Relationship Id="rId40" Type="http://schemas.openxmlformats.org/officeDocument/2006/relationships/customXml" Target="../ink/ink42.xml"/><Relationship Id="rId5" Type="http://schemas.openxmlformats.org/officeDocument/2006/relationships/image" Target="../media/image4.png"/><Relationship Id="rId15" Type="http://schemas.openxmlformats.org/officeDocument/2006/relationships/customXml" Target="../ink/ink29.xml"/><Relationship Id="rId23" Type="http://schemas.openxmlformats.org/officeDocument/2006/relationships/customXml" Target="../ink/ink32.xml"/><Relationship Id="rId28" Type="http://schemas.openxmlformats.org/officeDocument/2006/relationships/customXml" Target="../ink/ink35.xml"/><Relationship Id="rId10" Type="http://schemas.openxmlformats.org/officeDocument/2006/relationships/image" Target="../media/image43.png"/><Relationship Id="rId31" Type="http://schemas.openxmlformats.org/officeDocument/2006/relationships/customXml" Target="../ink/ink37.xml"/><Relationship Id="rId4" Type="http://schemas.openxmlformats.org/officeDocument/2006/relationships/image" Target="../media/image3.png"/><Relationship Id="rId9" Type="http://schemas.openxmlformats.org/officeDocument/2006/relationships/customXml" Target="../ink/ink26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image" Target="../media/image51.png"/><Relationship Id="rId30" Type="http://schemas.openxmlformats.org/officeDocument/2006/relationships/customXml" Target="../ink/ink36.xml"/><Relationship Id="rId8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customXml" Target="../ink/ink46.xml"/><Relationship Id="rId1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customXml" Target="../ink/ink43.xml"/><Relationship Id="rId12" Type="http://schemas.openxmlformats.org/officeDocument/2006/relationships/image" Target="../media/image570.png"/><Relationship Id="rId17" Type="http://schemas.openxmlformats.org/officeDocument/2006/relationships/customXml" Target="../ink/ink48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45.xml"/><Relationship Id="rId5" Type="http://schemas.openxmlformats.org/officeDocument/2006/relationships/image" Target="../media/image4.png"/><Relationship Id="rId15" Type="http://schemas.openxmlformats.org/officeDocument/2006/relationships/customXml" Target="../ink/ink47.xml"/><Relationship Id="rId10" Type="http://schemas.openxmlformats.org/officeDocument/2006/relationships/image" Target="../media/image37.png"/><Relationship Id="rId19" Type="http://schemas.openxmlformats.org/officeDocument/2006/relationships/customXml" Target="../ink/ink49.xml"/><Relationship Id="rId4" Type="http://schemas.openxmlformats.org/officeDocument/2006/relationships/image" Target="../media/image3.png"/><Relationship Id="rId9" Type="http://schemas.openxmlformats.org/officeDocument/2006/relationships/customXml" Target="../ink/ink44.xml"/><Relationship Id="rId1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jp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1.jpg"/><Relationship Id="rId5" Type="http://schemas.openxmlformats.org/officeDocument/2006/relationships/image" Target="../media/image4.png"/><Relationship Id="rId15" Type="http://schemas.openxmlformats.org/officeDocument/2006/relationships/image" Target="../media/image65.jpg"/><Relationship Id="rId10" Type="http://schemas.openxmlformats.org/officeDocument/2006/relationships/image" Target="../media/image60.jpg"/><Relationship Id="rId4" Type="http://schemas.openxmlformats.org/officeDocument/2006/relationships/image" Target="../media/image3.png"/><Relationship Id="rId9" Type="http://schemas.openxmlformats.org/officeDocument/2006/relationships/image" Target="../media/image74.svg"/><Relationship Id="rId1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88F0EBA-7399-00D8-9F55-46559C3EFB2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>
            <a:extLst>
              <a:ext uri="{FF2B5EF4-FFF2-40B4-BE49-F238E27FC236}">
                <a16:creationId xmlns:a16="http://schemas.microsoft.com/office/drawing/2014/main" id="{0765A959-9221-8E84-E8B3-8A8EE8889F5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1323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4000" b="1" dirty="0">
                <a:solidFill>
                  <a:schemeClr val="bg1"/>
                </a:solidFill>
                <a:latin typeface="+mj-lt"/>
              </a:rPr>
              <a:t>ПОВЫСИМ ЧИСЛО АБИТУРИЕНТОВ</a:t>
            </a:r>
          </a:p>
        </p:txBody>
      </p:sp>
      <p:sp>
        <p:nvSpPr>
          <p:cNvPr id="3080" name="TextBox 30">
            <a:extLst>
              <a:ext uri="{FF2B5EF4-FFF2-40B4-BE49-F238E27FC236}">
                <a16:creationId xmlns:a16="http://schemas.microsoft.com/office/drawing/2014/main" id="{6378D0DA-55A7-69B2-2C1F-0E626AE63FE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61950" eaLnBrk="1" hangingPunct="1">
              <a:defRPr/>
            </a:pPr>
            <a:r>
              <a:rPr lang="ru-RU" sz="1600" b="1" dirty="0">
                <a:solidFill>
                  <a:schemeClr val="bg1"/>
                </a:solidFill>
                <a:latin typeface="+mn-lt"/>
              </a:rPr>
              <a:t>Сафронов А. И., к.т.н., доцент</a:t>
            </a:r>
          </a:p>
          <a:p>
            <a:pPr marL="361950" eaLnBrk="1" hangingPunct="1">
              <a:defRPr/>
            </a:pPr>
            <a:r>
              <a:rPr lang="ru-RU" sz="1600" b="1" dirty="0">
                <a:solidFill>
                  <a:schemeClr val="bg1"/>
                </a:solidFill>
                <a:latin typeface="+mn-lt"/>
              </a:rPr>
              <a:t>Уваров С. С., к.т.н., </a:t>
            </a:r>
            <a:r>
              <a:rPr lang="ru-RU" sz="1600" b="1" dirty="0" err="1">
                <a:solidFill>
                  <a:schemeClr val="bg1"/>
                </a:solidFill>
                <a:latin typeface="+mn-lt"/>
              </a:rPr>
              <a:t>с.н.с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., доцент</a:t>
            </a:r>
          </a:p>
          <a:p>
            <a:pPr eaLnBrk="1" hangingPunct="1">
              <a:defRPr/>
            </a:pPr>
            <a:endParaRPr lang="ru-RU" altLang="zh-CN" sz="1600" b="1" dirty="0">
              <a:solidFill>
                <a:schemeClr val="bg1"/>
              </a:solidFill>
              <a:latin typeface="Akrobat" pitchFamily="2" charset="0"/>
            </a:endParaRPr>
          </a:p>
        </p:txBody>
      </p:sp>
      <p:sp>
        <p:nvSpPr>
          <p:cNvPr id="3079" name="TextBox 17">
            <a:extLst>
              <a:ext uri="{FF2B5EF4-FFF2-40B4-BE49-F238E27FC236}">
                <a16:creationId xmlns:a16="http://schemas.microsoft.com/office/drawing/2014/main" id="{33FCCB8C-1700-3E63-ED15-B135BCDDD5C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2400" b="1" dirty="0">
                <a:solidFill>
                  <a:schemeClr val="bg1"/>
                </a:solidFill>
                <a:latin typeface="+mj-lt"/>
              </a:rPr>
              <a:t>НАСТАВНИК</a:t>
            </a:r>
            <a:r>
              <a:rPr lang="en-US" altLang="ru-RU" sz="2400" b="1" dirty="0">
                <a:solidFill>
                  <a:schemeClr val="bg1"/>
                </a:solidFill>
                <a:latin typeface="+mj-lt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DB1B82C-799B-5DAA-6E8E-BCD08958B9E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en-US" sz="2400" b="1" dirty="0">
                <a:solidFill>
                  <a:schemeClr val="bg1"/>
                </a:solidFill>
                <a:latin typeface="+mj-lt"/>
              </a:rPr>
              <a:t>КАФЕДРА</a:t>
            </a:r>
            <a:r>
              <a:rPr lang="en-US" altLang="ru-RU" sz="2400" b="1" dirty="0">
                <a:solidFill>
                  <a:schemeClr val="bg1"/>
                </a:solidFill>
                <a:latin typeface="+mj-lt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81" name="TextBox 30">
            <a:extLst>
              <a:ext uri="{FF2B5EF4-FFF2-40B4-BE49-F238E27FC236}">
                <a16:creationId xmlns:a16="http://schemas.microsoft.com/office/drawing/2014/main" id="{4F31DB94-5ED0-7081-5564-BD127C3A99C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 </a:t>
            </a:r>
            <a:r>
              <a:rPr lang="ru-RU" altLang="zh-CN" sz="1600" b="1" dirty="0">
                <a:solidFill>
                  <a:schemeClr val="bg1"/>
                </a:solidFill>
                <a:latin typeface="+mn-lt"/>
              </a:rPr>
              <a:t>Управление и защита информации</a:t>
            </a:r>
          </a:p>
        </p:txBody>
      </p:sp>
      <p:pic>
        <p:nvPicPr>
          <p:cNvPr id="14346" name="Picture 23" descr="https://sun9-5.userapi.com/impg/_7HxCrlLfNy2FrTB78XF-Sj59W_fQ0cIvgUK8A/y9NncLJ8Fuk.jpg?size=640x640&amp;quality=95&amp;sign=d4746eef8dabc6cf203174ee5ee125e4&amp;type=album">
            <a:extLst>
              <a:ext uri="{FF2B5EF4-FFF2-40B4-BE49-F238E27FC236}">
                <a16:creationId xmlns:a16="http://schemas.microsoft.com/office/drawing/2014/main" id="{2D83A486-61B5-1E64-1F9D-C9471499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4" y="501650"/>
            <a:ext cx="2413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Овал 38">
            <a:extLst>
              <a:ext uri="{FF2B5EF4-FFF2-40B4-BE49-F238E27FC236}">
                <a16:creationId xmlns:a16="http://schemas.microsoft.com/office/drawing/2014/main" id="{E334A8A6-6BF8-D362-D938-C2AB287F41C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4348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F64FC4D-9E72-DA99-21A9-282A2F99DEB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7356772E-D38E-29D5-6E7E-7536FBA2782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4350" name="Рисунок 27">
            <a:extLst>
              <a:ext uri="{FF2B5EF4-FFF2-40B4-BE49-F238E27FC236}">
                <a16:creationId xmlns:a16="http://schemas.microsoft.com/office/drawing/2014/main" id="{276777BB-AF87-A761-D4D8-7848C0FEDF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08E75A2-07A0-73FC-D9B4-A264D27A0146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4352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E9EA6D2-B7BA-69A3-BA20-C62E5EE03BD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8060A4-DA6F-42DB-BF80-48B0374B830A}"/>
              </a:ext>
            </a:extLst>
          </p:cNvPr>
          <p:cNvSpPr/>
          <p:nvPr/>
        </p:nvSpPr>
        <p:spPr>
          <a:xfrm>
            <a:off x="466725" y="3810793"/>
            <a:ext cx="3922395" cy="1923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12E37B1D-DED6-4E3E-AE9D-834DC9A5446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323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Попов В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А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 - 1 курс, ТЭИ-111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Житный А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Г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 - 1 курс, ТУУ-111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Богомолов В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Н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 - 1 курс, ТУУ-111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Михалин С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В</a:t>
            </a:r>
            <a:r>
              <a:rPr lang="en-US" altLang="ru-RU" sz="1600" b="1" dirty="0">
                <a:solidFill>
                  <a:schemeClr val="bg1"/>
                </a:solidFill>
                <a:latin typeface="+mn-lt"/>
              </a:rPr>
              <a:t>.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 - 1 курс, ТУУ-111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 err="1">
                <a:solidFill>
                  <a:schemeClr val="bg1"/>
                </a:solidFill>
                <a:latin typeface="+mn-lt"/>
              </a:rPr>
              <a:t>Чанда</a:t>
            </a: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 Н. - 1 курс, ТЭИ-111</a:t>
            </a:r>
            <a:endParaRPr lang="ru-RU" altLang="zh-CN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F0B1C6E-1B2E-4DE1-8AB0-AC1E6C55492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2400" b="1" dirty="0">
                <a:solidFill>
                  <a:schemeClr val="bg1"/>
                </a:solidFill>
                <a:latin typeface="+mj-lt"/>
              </a:rPr>
              <a:t>КОМАНДА</a:t>
            </a:r>
            <a:r>
              <a:rPr lang="en-US" altLang="ru-RU" sz="2400" b="1" dirty="0">
                <a:solidFill>
                  <a:schemeClr val="bg1"/>
                </a:solidFill>
                <a:latin typeface="+mj-lt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7E7E6E31-1005-4A28-99CA-170C8095A4A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19125" y="4335463"/>
            <a:ext cx="4335463" cy="1323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latin typeface="+mn-lt"/>
              </a:rPr>
              <a:t>Попов В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А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 - 2 курс, ТЭИ-211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latin typeface="+mn-lt"/>
              </a:rPr>
              <a:t>Житный А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Г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 - 2 курс, ТУУ-211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latin typeface="+mn-lt"/>
              </a:rPr>
              <a:t>Богомолов В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Н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 - 2 курс, ТУУ-211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>
                <a:latin typeface="+mn-lt"/>
              </a:rPr>
              <a:t>Михалин А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В</a:t>
            </a:r>
            <a:r>
              <a:rPr lang="en-US" altLang="ru-RU" sz="1600" b="1" dirty="0">
                <a:latin typeface="+mn-lt"/>
              </a:rPr>
              <a:t>.</a:t>
            </a:r>
            <a:r>
              <a:rPr lang="ru-RU" altLang="ru-RU" sz="1600" b="1" dirty="0">
                <a:latin typeface="+mn-lt"/>
              </a:rPr>
              <a:t> – 2 курс, ТУУ-211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Чанда</a:t>
            </a:r>
            <a:r>
              <a:rPr lang="ru-RU" alt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Н. – 2  курс, ТЭИ-211</a:t>
            </a:r>
            <a:endParaRPr lang="ru-RU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2F9EBD1-6FA4-4EC2-A9BF-22C0B5D983D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96900" y="3873500"/>
            <a:ext cx="32956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2400" b="1" dirty="0">
                <a:latin typeface="+mj-lt"/>
              </a:rPr>
              <a:t>КОМАНДА</a:t>
            </a:r>
            <a:r>
              <a:rPr lang="en-US" altLang="ru-RU" sz="2400" b="1" dirty="0">
                <a:latin typeface="+mj-lt"/>
              </a:rPr>
              <a:t>:</a:t>
            </a:r>
            <a:endParaRPr lang="ru-RU" altLang="zh-CN" sz="2400" b="1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2D7E51-E2EF-4806-83CD-7DE25FE0FEE2}"/>
              </a:ext>
            </a:extLst>
          </p:cNvPr>
          <p:cNvSpPr/>
          <p:nvPr/>
        </p:nvSpPr>
        <p:spPr>
          <a:xfrm>
            <a:off x="7805512" y="3683000"/>
            <a:ext cx="4088131" cy="2051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7AEA62C9-5574-4B21-B9B8-2D444C0B8F8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8062913" y="4329113"/>
            <a:ext cx="4767262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61950" eaLnBrk="1" hangingPunct="1">
              <a:defRPr/>
            </a:pPr>
            <a:r>
              <a:rPr lang="ru-RU" sz="1600" b="1" dirty="0">
                <a:latin typeface="+mn-lt"/>
              </a:rPr>
              <a:t>Сафронов А. И., к.т.н., доцент</a:t>
            </a:r>
          </a:p>
          <a:p>
            <a:pPr marL="361950" eaLnBrk="1" hangingPunct="1">
              <a:defRPr/>
            </a:pPr>
            <a:r>
              <a:rPr lang="ru-RU" sz="1600" b="1" dirty="0" smtClean="0">
                <a:latin typeface="+mn-lt"/>
              </a:rPr>
              <a:t>Бесчастный М. А., </a:t>
            </a:r>
            <a:r>
              <a:rPr lang="ru-RU" sz="1600" b="1" dirty="0">
                <a:latin typeface="+mn-lt"/>
              </a:rPr>
              <a:t>к.т.н., </a:t>
            </a:r>
            <a:r>
              <a:rPr lang="ru-RU" sz="1600" b="1" dirty="0" smtClean="0">
                <a:latin typeface="+mn-lt"/>
              </a:rPr>
              <a:t>доцент</a:t>
            </a:r>
            <a:endParaRPr lang="ru-RU" sz="1600" b="1" dirty="0">
              <a:latin typeface="+mn-lt"/>
            </a:endParaRPr>
          </a:p>
          <a:p>
            <a:pPr eaLnBrk="1" hangingPunct="1">
              <a:defRPr/>
            </a:pPr>
            <a:endParaRPr lang="ru-RU" altLang="zh-CN" sz="1600" b="1" dirty="0">
              <a:solidFill>
                <a:schemeClr val="bg1"/>
              </a:solidFill>
              <a:latin typeface="Akrobat" pitchFamily="2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98AC64BA-CE22-414A-94A5-ADFD22B767A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8062913" y="3873500"/>
            <a:ext cx="36258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2400" b="1" dirty="0">
                <a:latin typeface="+mj-lt"/>
              </a:rPr>
              <a:t>НАСТАВНИК</a:t>
            </a:r>
            <a:r>
              <a:rPr lang="en-US" altLang="ru-RU" sz="2400" b="1" dirty="0">
                <a:latin typeface="+mj-lt"/>
              </a:rPr>
              <a:t>:</a:t>
            </a:r>
            <a:endParaRPr lang="ru-RU" altLang="zh-CN" sz="2400" b="1" dirty="0">
              <a:latin typeface="+mj-lt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A6377106-F19D-46B2-BCC8-3D00E826303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8120063" y="4886325"/>
            <a:ext cx="36258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en-US" sz="2400" b="1" dirty="0">
                <a:latin typeface="+mj-lt"/>
              </a:rPr>
              <a:t>КАФЕДРА</a:t>
            </a:r>
            <a:r>
              <a:rPr lang="en-US" altLang="ru-RU" sz="2400" b="1" dirty="0">
                <a:latin typeface="+mj-lt"/>
              </a:rPr>
              <a:t>:</a:t>
            </a:r>
            <a:endParaRPr lang="ru-RU" altLang="zh-CN" sz="2400" b="1" dirty="0">
              <a:latin typeface="+mj-lt"/>
            </a:endParaRP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00A949EF-322A-4CE0-8C85-3CD29A2554F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8120063" y="5346700"/>
            <a:ext cx="4767262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1540" b="1" dirty="0" smtClean="0">
                <a:latin typeface="Akrobat" pitchFamily="2" charset="0"/>
              </a:rPr>
              <a:t>«</a:t>
            </a:r>
            <a:r>
              <a:rPr lang="ru-RU" altLang="zh-CN" sz="1540" b="1" dirty="0" smtClean="0">
                <a:latin typeface="+mn-lt"/>
              </a:rPr>
              <a:t>Управление </a:t>
            </a:r>
            <a:r>
              <a:rPr lang="ru-RU" altLang="zh-CN" sz="1540" b="1" dirty="0">
                <a:latin typeface="+mn-lt"/>
              </a:rPr>
              <a:t>и защита </a:t>
            </a:r>
            <a:r>
              <a:rPr lang="ru-RU" altLang="zh-CN" sz="1540" b="1" dirty="0" smtClean="0">
                <a:latin typeface="+mn-lt"/>
              </a:rPr>
              <a:t>информации»</a:t>
            </a:r>
            <a:endParaRPr lang="ru-RU" altLang="zh-CN" sz="1540" b="1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E13CE86-698F-2970-51D0-E3845CD903A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C139999-11CD-5D82-E870-58ACD15149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0723" name="TextBox 4">
            <a:extLst>
              <a:ext uri="{FF2B5EF4-FFF2-40B4-BE49-F238E27FC236}">
                <a16:creationId xmlns:a16="http://schemas.microsoft.com/office/drawing/2014/main" id="{22B5316F-1FE4-7CFF-9A87-04C61A19017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 dirty="0">
                <a:solidFill>
                  <a:schemeClr val="bg1"/>
                </a:solidFill>
                <a:latin typeface="Akrobat Black" pitchFamily="2" charset="0"/>
              </a:rPr>
              <a:t>ПРОБЛЕМНОЕ ИНТЕРВЬЮ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FB60DFB-854A-AB30-5346-A367F196B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009295"/>
              </p:ext>
            </p:extLst>
          </p:nvPr>
        </p:nvGraphicFramePr>
        <p:xfrm>
          <a:off x="660400" y="1339850"/>
          <a:ext cx="10721975" cy="5372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579"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Кому задан вопрос</a:t>
                      </a:r>
                    </a:p>
                  </a:txBody>
                  <a:tcPr marL="91428" marR="91428" marT="43967" marB="43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Вопрос</a:t>
                      </a:r>
                    </a:p>
                  </a:txBody>
                  <a:tcPr marL="91428" marR="91428" marT="43967" marB="43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Ответ</a:t>
                      </a:r>
                    </a:p>
                  </a:txBody>
                  <a:tcPr marL="91428" marR="91428" marT="43967" marB="43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30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i="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Баранов Леонид Аврамович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67" marB="43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 вы оцениваете текущую ситуацию с набором абитуриентов на специальность "Управление и защита информации"?</a:t>
                      </a:r>
                    </a:p>
                  </a:txBody>
                  <a:tcPr marL="91428" marR="91428" marT="43967" marB="43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В этом году ситуация сложная — уменьшилось количество мест в общежитии, что может повлиять на приём.</a:t>
                      </a:r>
                    </a:p>
                  </a:txBody>
                  <a:tcPr marL="91428" marR="91428" marT="43967" marB="43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3185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67" marB="43967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Какие, на ваш взгляд, основные причины низкого числа абитуриентов?</a:t>
                      </a:r>
                    </a:p>
                  </a:txBody>
                  <a:tcPr marL="91428" marR="91428" marT="43967" marB="43967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Первая причина — двухуровневое образование и высокий уровень сложности: нужны знания по физике и математике. Вторая — мало бюджетных мест.</a:t>
                      </a:r>
                    </a:p>
                  </a:txBody>
                  <a:tcPr marL="91428" marR="91428" marT="43967" marB="439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33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67" marB="43967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Есть ли планы по изменению программы обучения или маркетинговой стратегии для повышения интереса к специальности?</a:t>
                      </a:r>
                    </a:p>
                  </a:txBody>
                  <a:tcPr marL="91428" marR="91428" marT="43967" marB="43967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Ожидается отказ от бакалавриата по инженерным направлениям для повышения качества образования. Также проводятся дни открытых дверей, используется реклама и налажено сотрудничество со школами.</a:t>
                      </a:r>
                    </a:p>
                  </a:txBody>
                  <a:tcPr marL="91428" marR="91428" marT="43967" marB="439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9011392D-7D27-4ECF-18B5-F5B2D979E7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751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A5CAECF-6311-22FB-152B-1EAC4B695D5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56EA5253-A440-FAD6-D0BC-135280B313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753" name="Рисунок 13">
            <a:extLst>
              <a:ext uri="{FF2B5EF4-FFF2-40B4-BE49-F238E27FC236}">
                <a16:creationId xmlns:a16="http://schemas.microsoft.com/office/drawing/2014/main" id="{AE694916-0B82-D4CF-4117-6D2A12005A2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33DD573F-4300-1B65-D3EE-F3CCC10E70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755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5C24B75-74C1-EC65-7CCE-B449A61DCF0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FB031046-3047-54E9-5AB5-7B106268EA1A}"/>
                  </a:ext>
                </a:extLst>
              </p14:cNvPr>
              <p14:cNvContentPartPr/>
              <p14:nvPr/>
            </p14:nvContentPartPr>
            <p14:xfrm>
              <a:off x="1428630" y="5606430"/>
              <a:ext cx="360" cy="36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FB031046-3047-54E9-5AB5-7B106268EA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5630" y="5543430"/>
                <a:ext cx="126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DD485E2C-5364-4AD2-5B20-647D4E8DCF92}"/>
                  </a:ext>
                </a:extLst>
              </p14:cNvPr>
              <p14:cNvContentPartPr/>
              <p14:nvPr/>
            </p14:nvContentPartPr>
            <p14:xfrm>
              <a:off x="2228780" y="3073020"/>
              <a:ext cx="360" cy="10692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DD485E2C-5364-4AD2-5B20-647D4E8DCF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22660" y="3066900"/>
                <a:ext cx="12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1A658601-0A4D-AF4E-E4E8-F190A4D0C689}"/>
                  </a:ext>
                </a:extLst>
              </p14:cNvPr>
              <p14:cNvContentPartPr/>
              <p14:nvPr/>
            </p14:nvContentPartPr>
            <p14:xfrm>
              <a:off x="2192507" y="471584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1A658601-0A4D-AF4E-E4E8-F190A4D0C6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56507" y="4679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0E5BEC6-434F-E022-0D63-A71C9E50AA4C}"/>
                  </a:ext>
                </a:extLst>
              </p14:cNvPr>
              <p14:cNvContentPartPr/>
              <p14:nvPr/>
            </p14:nvContentPartPr>
            <p14:xfrm>
              <a:off x="702467" y="3176840"/>
              <a:ext cx="13680" cy="2376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0E5BEC6-434F-E022-0D63-A71C9E50AA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494" y="3140840"/>
                <a:ext cx="87256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B91363E-723D-76EB-B118-4A24884835EE}"/>
                  </a:ext>
                </a:extLst>
              </p14:cNvPr>
              <p14:cNvContentPartPr/>
              <p14:nvPr/>
            </p14:nvContentPartPr>
            <p14:xfrm>
              <a:off x="2233745" y="1406836"/>
              <a:ext cx="360" cy="50907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B91363E-723D-76EB-B118-4A24884835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27625" y="1400716"/>
                <a:ext cx="12600" cy="51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EE49F08F-4C30-6B19-AAD8-AC4B4AC435A8}"/>
                  </a:ext>
                </a:extLst>
              </p14:cNvPr>
              <p14:cNvContentPartPr/>
              <p14:nvPr/>
            </p14:nvContentPartPr>
            <p14:xfrm>
              <a:off x="654065" y="2056996"/>
              <a:ext cx="360" cy="209736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EE49F08F-4C30-6B19-AAD8-AC4B4AC435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7945" y="2050876"/>
                <a:ext cx="12600" cy="21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408" name="Рукописный ввод 17407">
                <a:extLst>
                  <a:ext uri="{FF2B5EF4-FFF2-40B4-BE49-F238E27FC236}">
                    <a16:creationId xmlns:a16="http://schemas.microsoft.com/office/drawing/2014/main" id="{84304BD0-DF2A-6043-051E-ED1A936D700A}"/>
                  </a:ext>
                </a:extLst>
              </p14:cNvPr>
              <p14:cNvContentPartPr/>
              <p14:nvPr/>
            </p14:nvContentPartPr>
            <p14:xfrm>
              <a:off x="660905" y="1283716"/>
              <a:ext cx="360" cy="5172480"/>
            </p14:xfrm>
          </p:contentPart>
        </mc:Choice>
        <mc:Fallback xmlns="">
          <p:pic>
            <p:nvPicPr>
              <p:cNvPr id="17408" name="Рукописный ввод 17407">
                <a:extLst>
                  <a:ext uri="{FF2B5EF4-FFF2-40B4-BE49-F238E27FC236}">
                    <a16:creationId xmlns:a16="http://schemas.microsoft.com/office/drawing/2014/main" id="{84304BD0-DF2A-6043-051E-ED1A936D70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4785" y="1277596"/>
                <a:ext cx="12600" cy="5184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09" name="Рукописный ввод 17408">
                <a:extLst>
                  <a:ext uri="{FF2B5EF4-FFF2-40B4-BE49-F238E27FC236}">
                    <a16:creationId xmlns:a16="http://schemas.microsoft.com/office/drawing/2014/main" id="{C891C6E9-C942-C621-DF28-79253F12F43C}"/>
                  </a:ext>
                </a:extLst>
              </p14:cNvPr>
              <p14:cNvContentPartPr/>
              <p14:nvPr/>
            </p14:nvContentPartPr>
            <p14:xfrm>
              <a:off x="2190185" y="2420269"/>
              <a:ext cx="360" cy="2020320"/>
            </p14:xfrm>
          </p:contentPart>
        </mc:Choice>
        <mc:Fallback xmlns="">
          <p:pic>
            <p:nvPicPr>
              <p:cNvPr id="17409" name="Рукописный ввод 17408">
                <a:extLst>
                  <a:ext uri="{FF2B5EF4-FFF2-40B4-BE49-F238E27FC236}">
                    <a16:creationId xmlns:a16="http://schemas.microsoft.com/office/drawing/2014/main" id="{C891C6E9-C942-C621-DF28-79253F12F4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5865" y="2415949"/>
                <a:ext cx="9000" cy="20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413" name="Рукописный ввод 17412">
                <a:extLst>
                  <a:ext uri="{FF2B5EF4-FFF2-40B4-BE49-F238E27FC236}">
                    <a16:creationId xmlns:a16="http://schemas.microsoft.com/office/drawing/2014/main" id="{584198B8-3827-E821-3269-A8C12A6F906F}"/>
                  </a:ext>
                </a:extLst>
              </p14:cNvPr>
              <p14:cNvContentPartPr/>
              <p14:nvPr/>
            </p14:nvContentPartPr>
            <p14:xfrm>
              <a:off x="2191985" y="2621869"/>
              <a:ext cx="360" cy="2927160"/>
            </p14:xfrm>
          </p:contentPart>
        </mc:Choice>
        <mc:Fallback xmlns="">
          <p:pic>
            <p:nvPicPr>
              <p:cNvPr id="17413" name="Рукописный ввод 17412">
                <a:extLst>
                  <a:ext uri="{FF2B5EF4-FFF2-40B4-BE49-F238E27FC236}">
                    <a16:creationId xmlns:a16="http://schemas.microsoft.com/office/drawing/2014/main" id="{584198B8-3827-E821-3269-A8C12A6F906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85865" y="2615749"/>
                <a:ext cx="12600" cy="29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418" name="Рукописный ввод 17417">
                <a:extLst>
                  <a:ext uri="{FF2B5EF4-FFF2-40B4-BE49-F238E27FC236}">
                    <a16:creationId xmlns:a16="http://schemas.microsoft.com/office/drawing/2014/main" id="{EDEF914F-30E1-4BA9-5554-2893F0C30079}"/>
                  </a:ext>
                </a:extLst>
              </p14:cNvPr>
              <p14:cNvContentPartPr/>
              <p14:nvPr/>
            </p14:nvContentPartPr>
            <p14:xfrm>
              <a:off x="2198825" y="2978989"/>
              <a:ext cx="360" cy="450000"/>
            </p14:xfrm>
          </p:contentPart>
        </mc:Choice>
        <mc:Fallback xmlns="">
          <p:pic>
            <p:nvPicPr>
              <p:cNvPr id="17418" name="Рукописный ввод 17417">
                <a:extLst>
                  <a:ext uri="{FF2B5EF4-FFF2-40B4-BE49-F238E27FC236}">
                    <a16:creationId xmlns:a16="http://schemas.microsoft.com/office/drawing/2014/main" id="{EDEF914F-30E1-4BA9-5554-2893F0C300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92705" y="2972869"/>
                <a:ext cx="126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0A8EA6B5-DC6E-B4B9-61A7-00A7171CC5C1}"/>
                  </a:ext>
                </a:extLst>
              </p14:cNvPr>
              <p14:cNvContentPartPr/>
              <p14:nvPr/>
            </p14:nvContentPartPr>
            <p14:xfrm>
              <a:off x="2122580" y="4650180"/>
              <a:ext cx="11160" cy="489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0A8EA6B5-DC6E-B4B9-61A7-00A7171CC5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59580" y="4587180"/>
                <a:ext cx="1368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422" name="Рукописный ввод 17421">
                <a:extLst>
                  <a:ext uri="{FF2B5EF4-FFF2-40B4-BE49-F238E27FC236}">
                    <a16:creationId xmlns:a16="http://schemas.microsoft.com/office/drawing/2014/main" id="{1D6FC077-6660-F01E-EFBF-E16617729B63}"/>
                  </a:ext>
                </a:extLst>
              </p14:cNvPr>
              <p14:cNvContentPartPr/>
              <p14:nvPr/>
            </p14:nvContentPartPr>
            <p14:xfrm>
              <a:off x="2201705" y="2770909"/>
              <a:ext cx="360" cy="2085120"/>
            </p14:xfrm>
          </p:contentPart>
        </mc:Choice>
        <mc:Fallback xmlns="">
          <p:pic>
            <p:nvPicPr>
              <p:cNvPr id="17422" name="Рукописный ввод 17421">
                <a:extLst>
                  <a:ext uri="{FF2B5EF4-FFF2-40B4-BE49-F238E27FC236}">
                    <a16:creationId xmlns:a16="http://schemas.microsoft.com/office/drawing/2014/main" id="{1D6FC077-6660-F01E-EFBF-E16617729B6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92705" y="2761911"/>
                <a:ext cx="18000" cy="2102757"/>
              </a:xfrm>
              <a:prstGeom prst="rect">
                <a:avLst/>
              </a:prstGeom>
            </p:spPr>
          </p:pic>
        </mc:Fallback>
      </mc:AlternateContent>
      <p:grpSp>
        <p:nvGrpSpPr>
          <p:cNvPr id="30772" name="Группа 17424">
            <a:extLst>
              <a:ext uri="{FF2B5EF4-FFF2-40B4-BE49-F238E27FC236}">
                <a16:creationId xmlns:a16="http://schemas.microsoft.com/office/drawing/2014/main" id="{62C0FA99-E6CF-DD49-D05C-1F42F4451813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2520950"/>
            <a:ext cx="12700" cy="1265238"/>
            <a:chOff x="2194865" y="2521069"/>
            <a:chExt cx="14040" cy="12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15" name="Рукописный ввод 17414">
                  <a:extLst>
                    <a:ext uri="{FF2B5EF4-FFF2-40B4-BE49-F238E27FC236}">
                      <a16:creationId xmlns:a16="http://schemas.microsoft.com/office/drawing/2014/main" id="{9CB53E03-68D2-9652-76C2-DB2CA8323601}"/>
                    </a:ext>
                  </a:extLst>
                </p14:cNvPr>
                <p14:cNvContentPartPr/>
                <p14:nvPr/>
              </p14:nvContentPartPr>
              <p14:xfrm>
                <a:off x="2194865" y="2521069"/>
                <a:ext cx="360" cy="1264680"/>
              </p14:xfrm>
            </p:contentPart>
          </mc:Choice>
          <mc:Fallback xmlns="">
            <p:pic>
              <p:nvPicPr>
                <p:cNvPr id="17415" name="Рукописный ввод 17414">
                  <a:extLst>
                    <a:ext uri="{FF2B5EF4-FFF2-40B4-BE49-F238E27FC236}">
                      <a16:creationId xmlns:a16="http://schemas.microsoft.com/office/drawing/2014/main" id="{9CB53E03-68D2-9652-76C2-DB2CA83236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5865" y="2512069"/>
                  <a:ext cx="18000" cy="12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416" name="Рукописный ввод 17415">
                  <a:extLst>
                    <a:ext uri="{FF2B5EF4-FFF2-40B4-BE49-F238E27FC236}">
                      <a16:creationId xmlns:a16="http://schemas.microsoft.com/office/drawing/2014/main" id="{70B42A01-BF6A-E0D0-8CDE-FD561568B804}"/>
                    </a:ext>
                  </a:extLst>
                </p14:cNvPr>
                <p14:cNvContentPartPr/>
                <p14:nvPr/>
              </p14:nvContentPartPr>
              <p14:xfrm>
                <a:off x="2194865" y="2965309"/>
                <a:ext cx="360" cy="414000"/>
              </p14:xfrm>
            </p:contentPart>
          </mc:Choice>
          <mc:Fallback xmlns="">
            <p:pic>
              <p:nvPicPr>
                <p:cNvPr id="17416" name="Рукописный ввод 17415">
                  <a:extLst>
                    <a:ext uri="{FF2B5EF4-FFF2-40B4-BE49-F238E27FC236}">
                      <a16:creationId xmlns:a16="http://schemas.microsoft.com/office/drawing/2014/main" id="{70B42A01-BF6A-E0D0-8CDE-FD561568B80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85865" y="2956309"/>
                  <a:ext cx="180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424" name="Рукописный ввод 17423">
                  <a:extLst>
                    <a:ext uri="{FF2B5EF4-FFF2-40B4-BE49-F238E27FC236}">
                      <a16:creationId xmlns:a16="http://schemas.microsoft.com/office/drawing/2014/main" id="{AE1A6D76-868D-5CB0-A2DE-DD93D914BE4D}"/>
                    </a:ext>
                  </a:extLst>
                </p14:cNvPr>
                <p14:cNvContentPartPr/>
                <p14:nvPr/>
              </p14:nvContentPartPr>
              <p14:xfrm>
                <a:off x="2208545" y="2981149"/>
                <a:ext cx="360" cy="304200"/>
              </p14:xfrm>
            </p:contentPart>
          </mc:Choice>
          <mc:Fallback xmlns="">
            <p:pic>
              <p:nvPicPr>
                <p:cNvPr id="17424" name="Рукописный ввод 17423">
                  <a:extLst>
                    <a:ext uri="{FF2B5EF4-FFF2-40B4-BE49-F238E27FC236}">
                      <a16:creationId xmlns:a16="http://schemas.microsoft.com/office/drawing/2014/main" id="{AE1A6D76-868D-5CB0-A2DE-DD93D914BE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99545" y="2972138"/>
                  <a:ext cx="18000" cy="32186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CC5A356-82AD-293F-347E-15E7ADF0A447}"/>
                  </a:ext>
                </a:extLst>
              </p14:cNvPr>
              <p14:cNvContentPartPr/>
              <p14:nvPr/>
            </p14:nvContentPartPr>
            <p14:xfrm>
              <a:off x="772724" y="3024262"/>
              <a:ext cx="36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CC5A356-82AD-293F-347E-15E7ADF0A44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9724" y="29612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14:cNvPr>
              <p14:cNvContentPartPr/>
              <p14:nvPr/>
            </p14:nvContentPartPr>
            <p14:xfrm>
              <a:off x="754062" y="3153569"/>
              <a:ext cx="360" cy="248328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1062" y="3090569"/>
                <a:ext cx="126360" cy="26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14:cNvPr>
              <p14:cNvContentPartPr/>
              <p14:nvPr/>
            </p14:nvContentPartPr>
            <p14:xfrm>
              <a:off x="2131070" y="3172477"/>
              <a:ext cx="360" cy="248328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68070" y="3109477"/>
                <a:ext cx="126360" cy="26092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/>
          <p:cNvSpPr/>
          <p:nvPr/>
        </p:nvSpPr>
        <p:spPr>
          <a:xfrm>
            <a:off x="754062" y="3172477"/>
            <a:ext cx="1368518" cy="2376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EA771C0-495D-A054-6911-CF657C42E2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DD6D9DC-D714-788C-D3CD-4D84153F37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2771" name="TextBox 4">
            <a:extLst>
              <a:ext uri="{FF2B5EF4-FFF2-40B4-BE49-F238E27FC236}">
                <a16:creationId xmlns:a16="http://schemas.microsoft.com/office/drawing/2014/main" id="{F9488B0A-E85C-4DD8-1F0B-75DBB3EC31C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ПРОБЛЕМНОЕ ИНТЕРВЬЮ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4C6BB53-8E4F-3A03-66C8-5D86140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183885"/>
              </p:ext>
            </p:extLst>
          </p:nvPr>
        </p:nvGraphicFramePr>
        <p:xfrm>
          <a:off x="658813" y="1419225"/>
          <a:ext cx="10721975" cy="522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216"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Кому задан вопрос</a:t>
                      </a:r>
                    </a:p>
                  </a:txBody>
                  <a:tcPr marL="91428" marR="91428" marT="43977" marB="43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Вопрос</a:t>
                      </a:r>
                    </a:p>
                  </a:txBody>
                  <a:tcPr marL="91428" marR="91428" marT="43977" marB="43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Ответ</a:t>
                      </a:r>
                    </a:p>
                  </a:txBody>
                  <a:tcPr marL="91428" marR="91428" marT="43977" marB="43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28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i="0" kern="1200" dirty="0">
                          <a:solidFill>
                            <a:srgbClr val="333333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Ермакова Александра Евгеньевна</a:t>
                      </a:r>
                    </a:p>
                  </a:txBody>
                  <a:tcPr marL="91428" marR="91428" marT="43977" marB="4397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 вы считаете, насколько программа обучения интересна и полезна для студентов?</a:t>
                      </a:r>
                    </a:p>
                  </a:txBody>
                  <a:tcPr marL="91428" marR="91428" marT="43977" marB="4397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Полезна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77" marB="4397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28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600" b="1" i="0" kern="1200" dirty="0">
                        <a:solidFill>
                          <a:srgbClr val="333333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28" marR="91428" marT="43977" marB="43977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Какие методы преподавания или темы курсов могли бы привлечь больше студентов?</a:t>
                      </a:r>
                    </a:p>
                  </a:txBody>
                  <a:tcPr marL="91428" marR="91428" marT="43977" marB="43977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Дисциплины связанные с искусственным интеллектом и </a:t>
                      </a:r>
                      <a:r>
                        <a:rPr lang="ru-RU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программированием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77" marB="4397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085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600" b="1" i="0" kern="1200" dirty="0">
                        <a:solidFill>
                          <a:srgbClr val="333333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28" marR="91428" marT="43977" marB="43977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Какие, на ваш взгляд, основные причины низкого интереса абитуриентов к специальности?</a:t>
                      </a:r>
                    </a:p>
                    <a:p>
                      <a:pPr marL="107950" algn="l" defTabSz="914400" rtl="0" eaLnBrk="1" latinLnBrk="0" hangingPunct="1"/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77" marB="43977" anchor="ctr"/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Формулировка специальности. Из-за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расплывчатого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” 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названия студенты могут сразу не понять, что она из себя представляет и куда он сможет пойти работать после </a:t>
                      </a:r>
                      <a:r>
                        <a:rPr lang="ru-RU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нее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43977" marB="4397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C4B581B4-4A00-D9FF-F7CC-4DF00F08DC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2799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F8492ED-AB2E-30EB-D8B6-1059F9D0AC5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5BFCFF1E-3859-5050-CDC0-25848D67B5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2801" name="Рисунок 13">
            <a:extLst>
              <a:ext uri="{FF2B5EF4-FFF2-40B4-BE49-F238E27FC236}">
                <a16:creationId xmlns:a16="http://schemas.microsoft.com/office/drawing/2014/main" id="{0DE3F825-7C57-C65E-FD8C-8884F2D187A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16798DE-0CF7-493B-7237-263BBBE05F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2803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6D5D603-DF74-AE23-571F-4E0E3514442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12A9F53-96AF-98CF-5894-E1FC42FD5766}"/>
                  </a:ext>
                </a:extLst>
              </p14:cNvPr>
              <p14:cNvContentPartPr/>
              <p14:nvPr/>
            </p14:nvContentPartPr>
            <p14:xfrm>
              <a:off x="4845960" y="494514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12A9F53-96AF-98CF-5894-E1FC42FD57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2960" y="48821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95D1A0D-664C-4E32-DFB6-BECFF8D2C1B5}"/>
                  </a:ext>
                </a:extLst>
              </p14:cNvPr>
              <p14:cNvContentPartPr/>
              <p14:nvPr/>
            </p14:nvContentPartPr>
            <p14:xfrm>
              <a:off x="738360" y="3236580"/>
              <a:ext cx="360" cy="25624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95D1A0D-664C-4E32-DFB6-BECFF8D2C1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360" y="3173580"/>
                <a:ext cx="126000" cy="26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14:cNvPr>
              <p14:cNvContentPartPr/>
              <p14:nvPr/>
            </p14:nvContentPartPr>
            <p14:xfrm>
              <a:off x="730800" y="3163140"/>
              <a:ext cx="360" cy="248328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D45B527-4BDB-E165-EAAE-E05A2791CA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800" y="3100140"/>
                <a:ext cx="126000" cy="26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ED12B9C-797E-C96C-17BA-6986E6C03E6C}"/>
                  </a:ext>
                </a:extLst>
              </p14:cNvPr>
              <p14:cNvContentPartPr/>
              <p14:nvPr/>
            </p14:nvContentPartPr>
            <p14:xfrm>
              <a:off x="2159280" y="3547980"/>
              <a:ext cx="360" cy="193860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ED12B9C-797E-C96C-17BA-6986E6C03E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6280" y="3484968"/>
                <a:ext cx="126000" cy="206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0347AAE-8230-F7DE-2D1D-39437D839F27}"/>
                  </a:ext>
                </a:extLst>
              </p14:cNvPr>
              <p14:cNvContentPartPr/>
              <p14:nvPr/>
            </p14:nvContentPartPr>
            <p14:xfrm>
              <a:off x="860040" y="3709260"/>
              <a:ext cx="1231920" cy="4068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0347AAE-8230-F7DE-2D1D-39437D839F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7216" y="3623261"/>
                <a:ext cx="1401530" cy="212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BE672D1E-71DF-C54C-0955-4C4490A98D2E}"/>
                  </a:ext>
                </a:extLst>
              </p14:cNvPr>
              <p14:cNvContentPartPr/>
              <p14:nvPr/>
            </p14:nvContentPartPr>
            <p14:xfrm>
              <a:off x="876240" y="5005620"/>
              <a:ext cx="1215720" cy="918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BE672D1E-71DF-C54C-0955-4C4490A98D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3240" y="4942620"/>
                <a:ext cx="1341360" cy="21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82833A9-F9EF-6A7B-AFB8-674F53016D2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F52620B-4917-34B6-6C77-46A04C827D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4819" name="TextBox 4">
            <a:extLst>
              <a:ext uri="{FF2B5EF4-FFF2-40B4-BE49-F238E27FC236}">
                <a16:creationId xmlns:a16="http://schemas.microsoft.com/office/drawing/2014/main" id="{B0248725-16C9-2FB2-1AD5-B1755482A9B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ПРОБЛЕМНОЕ ИНТЕРВЬЮ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9E60044-358D-E5F9-8828-8334320CA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379805"/>
              </p:ext>
            </p:extLst>
          </p:nvPr>
        </p:nvGraphicFramePr>
        <p:xfrm>
          <a:off x="714375" y="1273643"/>
          <a:ext cx="10763250" cy="5473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4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90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Кому задан вопрос</a:t>
                      </a:r>
                    </a:p>
                  </a:txBody>
                  <a:tcPr marL="91434" marR="91434" marT="40912" marB="409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Вопрос</a:t>
                      </a:r>
                    </a:p>
                  </a:txBody>
                  <a:tcPr marL="91434" marR="91434" marT="40912" marB="409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marL="91434" marR="91434" marT="40912" marB="409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2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Студенты</a:t>
                      </a:r>
                    </a:p>
                  </a:txBody>
                  <a:tcPr marL="91434" marR="91434" marT="40912" marB="40912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Почему вы выбрали специальность "Управление и защита информации"?</a:t>
                      </a:r>
                    </a:p>
                  </a:txBody>
                  <a:tcPr marL="91434" marR="91434" marT="40912" marB="40912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Потому что это гибкое и перспективное направление, сочетающее IT, управление и математику, и соответствует моим интересам и карьерным целям.</a:t>
                      </a:r>
                    </a:p>
                  </a:txBody>
                  <a:tcPr marL="91434" marR="91434" marT="40912" marB="40912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824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Что вам нравится в обучении, а что, на ваш взгляд, можно улучшить?</a:t>
                      </a: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Нравится практическая направленность и актуальность дисциплин. Хотелось бы больше проектов и практических заданий.</a:t>
                      </a:r>
                    </a:p>
                  </a:txBody>
                  <a:tcPr marL="91434" marR="91434" marT="40912" marB="4091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730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Как вы считаете, достаточно ли информации о специальности было доступно до поступления?</a:t>
                      </a: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Информация есть, но она разрозненная и непонятна для абитуриента. Хотелось бы больше отзывов студентов и примеров карьерных путей.</a:t>
                      </a:r>
                    </a:p>
                  </a:txBody>
                  <a:tcPr marL="91434" marR="91434" marT="40912" marB="4091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35">
                <a:tc>
                  <a:txBody>
                    <a:bodyPr/>
                    <a:lstStyle/>
                    <a:p>
                      <a:pPr marL="1079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Что, по вашему мнению, могло бы привлечь больше абитуриентов на эту специальность?</a:t>
                      </a:r>
                    </a:p>
                  </a:txBody>
                  <a:tcPr marL="91434" marR="91434" marT="40912" marB="40912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Открытые мероприятия, видео с выпускниками и информация о карьерных возможностях.</a:t>
                      </a:r>
                    </a:p>
                  </a:txBody>
                  <a:tcPr marL="91434" marR="91434" marT="40912" marB="4091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E3C3C17E-86DD-D8F8-A509-0CC572643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4845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44619D-528E-5834-ED2A-E0A13D38440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388F8D97-82BA-D488-58F7-3BEBFCF851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4847" name="Рисунок 13">
            <a:extLst>
              <a:ext uri="{FF2B5EF4-FFF2-40B4-BE49-F238E27FC236}">
                <a16:creationId xmlns:a16="http://schemas.microsoft.com/office/drawing/2014/main" id="{A7E1E3F8-A6BB-49CC-EEBD-1C48C237128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7CAB4A5B-33D0-6D50-79AE-CB42C3E162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4849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4C58E653-0C49-6D5C-8F7C-A4E533FDAB4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D4EEBDE-2DAE-75E9-36A6-4C3694BC7FF0}"/>
                  </a:ext>
                </a:extLst>
              </p14:cNvPr>
              <p14:cNvContentPartPr/>
              <p14:nvPr/>
            </p14:nvContentPartPr>
            <p14:xfrm>
              <a:off x="1723830" y="3076275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D4EEBDE-2DAE-75E9-36A6-4C3694BC7F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0830" y="301327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B687ACCD-B56B-D6E5-BDC6-B40E00C3DF13}"/>
                  </a:ext>
                </a:extLst>
              </p14:cNvPr>
              <p14:cNvContentPartPr/>
              <p14:nvPr/>
            </p14:nvContentPartPr>
            <p14:xfrm>
              <a:off x="783232" y="3877931"/>
              <a:ext cx="360" cy="1638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B687ACCD-B56B-D6E5-BDC6-B40E00C3DF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232" y="3815069"/>
                <a:ext cx="126000" cy="289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A4427CF-E55F-A5C8-1508-B227E9EA3D7F}"/>
                  </a:ext>
                </a:extLst>
              </p14:cNvPr>
              <p14:cNvContentPartPr/>
              <p14:nvPr/>
            </p14:nvContentPartPr>
            <p14:xfrm>
              <a:off x="786966" y="2734309"/>
              <a:ext cx="360" cy="4917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A4427CF-E55F-A5C8-1508-B227E9EA3D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3966" y="2671309"/>
                <a:ext cx="1260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E0F3A35-045A-D7F8-F87E-05F545752B9E}"/>
                  </a:ext>
                </a:extLst>
              </p14:cNvPr>
              <p14:cNvContentPartPr/>
              <p14:nvPr/>
            </p14:nvContentPartPr>
            <p14:xfrm>
              <a:off x="784460" y="5287780"/>
              <a:ext cx="360" cy="1825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E0F3A35-045A-D7F8-F87E-05F545752B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460" y="5224780"/>
                <a:ext cx="126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B21C367-3E31-F36C-86D4-E430E025CF3A}"/>
                  </a:ext>
                </a:extLst>
              </p14:cNvPr>
              <p14:cNvContentPartPr/>
              <p14:nvPr/>
            </p14:nvContentPartPr>
            <p14:xfrm>
              <a:off x="870140" y="3638820"/>
              <a:ext cx="1049876" cy="2584698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B21C367-3E31-F36C-86D4-E430E025CF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370" y="3552063"/>
                <a:ext cx="1223415" cy="2758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D0BED12B-A667-A2D8-F8CD-2BD837429449}"/>
                  </a:ext>
                </a:extLst>
              </p14:cNvPr>
              <p14:cNvContentPartPr/>
              <p14:nvPr/>
            </p14:nvContentPartPr>
            <p14:xfrm>
              <a:off x="894620" y="3581220"/>
              <a:ext cx="657360" cy="4939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D0BED12B-A667-A2D8-F8CD-2BD8374294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1620" y="3518220"/>
                <a:ext cx="7830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5C3DBD01-5D74-F6E3-9FAF-ED13998A4945}"/>
                  </a:ext>
                </a:extLst>
              </p14:cNvPr>
              <p14:cNvContentPartPr/>
              <p14:nvPr/>
            </p14:nvContentPartPr>
            <p14:xfrm>
              <a:off x="894620" y="3076275"/>
              <a:ext cx="912960" cy="990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5C3DBD01-5D74-F6E3-9FAF-ED13998A494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1620" y="3013503"/>
                <a:ext cx="1038600" cy="224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B254E873-7DBA-F788-C752-10CBE7B255BA}"/>
                  </a:ext>
                </a:extLst>
              </p14:cNvPr>
              <p14:cNvContentPartPr/>
              <p14:nvPr/>
            </p14:nvContentPartPr>
            <p14:xfrm>
              <a:off x="1569240" y="437382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B254E873-7DBA-F788-C752-10CBE7B255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6240" y="43108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F764F9FC-EEA4-B4CA-443A-3598D7F5DEAD}"/>
                  </a:ext>
                </a:extLst>
              </p14:cNvPr>
              <p14:cNvContentPartPr/>
              <p14:nvPr/>
            </p14:nvContentPartPr>
            <p14:xfrm>
              <a:off x="913680" y="4167180"/>
              <a:ext cx="914760" cy="777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F764F9FC-EEA4-B4CA-443A-3598D7F5DE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0680" y="4104180"/>
                <a:ext cx="10404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1A9E6A88-0BA7-DE9E-1F25-2ADB711396E2}"/>
                  </a:ext>
                </a:extLst>
              </p14:cNvPr>
              <p14:cNvContentPartPr/>
              <p14:nvPr/>
            </p14:nvContentPartPr>
            <p14:xfrm>
              <a:off x="791640" y="3967740"/>
              <a:ext cx="360" cy="253584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1A9E6A88-0BA7-DE9E-1F25-2ADB711396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8640" y="3904740"/>
                <a:ext cx="126000" cy="26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C6739DE5-3D05-6825-ADCB-FD3FD8DC991C}"/>
                  </a:ext>
                </a:extLst>
              </p14:cNvPr>
              <p14:cNvContentPartPr/>
              <p14:nvPr/>
            </p14:nvContentPartPr>
            <p14:xfrm>
              <a:off x="911520" y="4044780"/>
              <a:ext cx="942120" cy="19724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C6739DE5-3D05-6825-ADCB-FD3FD8DC99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8520" y="3981780"/>
                <a:ext cx="1067760" cy="20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03755BC-98C3-C004-5496-846371F69349}"/>
                  </a:ext>
                </a:extLst>
              </p14:cNvPr>
              <p14:cNvContentPartPr/>
              <p14:nvPr/>
            </p14:nvContentPartPr>
            <p14:xfrm>
              <a:off x="1840816" y="4319951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03755BC-98C3-C004-5496-846371F693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7816" y="425731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1FC1E6F-82F3-2EEA-6A38-ABC4C47A8E7C}"/>
              </a:ext>
            </a:extLst>
          </p:cNvPr>
          <p:cNvGrpSpPr/>
          <p:nvPr/>
        </p:nvGrpSpPr>
        <p:grpSpPr>
          <a:xfrm>
            <a:off x="808696" y="4253711"/>
            <a:ext cx="37440" cy="59040"/>
            <a:chOff x="808696" y="4253711"/>
            <a:chExt cx="3744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21BE55A1-F211-2F1C-3B86-79A0B9429368}"/>
                    </a:ext>
                  </a:extLst>
                </p14:cNvPr>
                <p14:cNvContentPartPr/>
                <p14:nvPr/>
              </p14:nvContentPartPr>
              <p14:xfrm>
                <a:off x="845776" y="4253711"/>
                <a:ext cx="360" cy="36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21BE55A1-F211-2F1C-3B86-79A0B94293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3136" y="419071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3FC3CD82-6F0A-C76A-F875-BC6CE625DE3D}"/>
                    </a:ext>
                  </a:extLst>
                </p14:cNvPr>
                <p14:cNvContentPartPr/>
                <p14:nvPr/>
              </p14:nvContentPartPr>
              <p14:xfrm>
                <a:off x="812296" y="4305551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3FC3CD82-6F0A-C76A-F875-BC6CE625DE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9296" y="424291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C854AFA6-6F74-1F4A-E164-7D0ABFC0BB13}"/>
                    </a:ext>
                  </a:extLst>
                </p14:cNvPr>
                <p14:cNvContentPartPr/>
                <p14:nvPr/>
              </p14:nvContentPartPr>
              <p14:xfrm>
                <a:off x="808696" y="4312391"/>
                <a:ext cx="360" cy="3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C854AFA6-6F74-1F4A-E164-7D0ABFC0BB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056" y="424939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F41F3650-1F55-1FA5-DEEF-D0DF9E981187}"/>
                  </a:ext>
                </a:extLst>
              </p14:cNvPr>
              <p14:cNvContentPartPr/>
              <p14:nvPr/>
            </p14:nvContentPartPr>
            <p14:xfrm>
              <a:off x="805816" y="5887751"/>
              <a:ext cx="610920" cy="172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F41F3650-1F55-1FA5-DEEF-D0DF9E9811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816" y="5824751"/>
                <a:ext cx="7365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160F59C6-D1A3-A648-AE95-4D923427FE1C}"/>
                  </a:ext>
                </a:extLst>
              </p14:cNvPr>
              <p14:cNvContentPartPr/>
              <p14:nvPr/>
            </p14:nvContentPartPr>
            <p14:xfrm>
              <a:off x="1484776" y="5840591"/>
              <a:ext cx="435240" cy="1476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160F59C6-D1A3-A648-AE95-4D923427FE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22136" y="5777591"/>
                <a:ext cx="560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7638326-A577-16C6-41E7-8A2C7CCF924F}"/>
                  </a:ext>
                </a:extLst>
              </p14:cNvPr>
              <p14:cNvContentPartPr/>
              <p14:nvPr/>
            </p14:nvContentPartPr>
            <p14:xfrm>
              <a:off x="1818790" y="3165910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7638326-A577-16C6-41E7-8A2C7CCF92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5790" y="310291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21AE34E-A6E4-48D0-B010-484A7F3392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3149771"/>
            <a:ext cx="1273045" cy="17603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C46777A-AC7B-745A-EC40-2432AB6E136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6989590-539A-0854-6697-4758145EDC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+mj-lt"/>
            </a:endParaRPr>
          </a:p>
        </p:txBody>
      </p:sp>
      <p:sp>
        <p:nvSpPr>
          <p:cNvPr id="36867" name="TextBox 4">
            <a:extLst>
              <a:ext uri="{FF2B5EF4-FFF2-40B4-BE49-F238E27FC236}">
                <a16:creationId xmlns:a16="http://schemas.microsoft.com/office/drawing/2014/main" id="{1DADA247-B6D9-1977-1CFB-E47E5175A70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+mj-lt"/>
              </a:rPr>
              <a:t>ПРОБЛЕМНОЕ ИНТЕРВЬЮ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3BD82BB5-CD66-F964-3328-B0545BF15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468392"/>
              </p:ext>
            </p:extLst>
          </p:nvPr>
        </p:nvGraphicFramePr>
        <p:xfrm>
          <a:off x="606490" y="1292225"/>
          <a:ext cx="10871135" cy="5336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2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701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Кому задан вопрос</a:t>
                      </a:r>
                    </a:p>
                  </a:txBody>
                  <a:tcPr marL="91434" marR="91434" marT="40263" marB="4026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 smtClean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Вопрос</a:t>
                      </a:r>
                      <a:endParaRPr lang="ru-RU" sz="1500" b="1" kern="1200" dirty="0">
                        <a:solidFill>
                          <a:schemeClr val="bg1"/>
                        </a:solidFill>
                        <a:latin typeface="Akrob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1434" marR="91434" marT="40263" marB="4026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marL="91434" marR="91434" marT="40263" marB="4026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037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i="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Логинова Людмила Николаевна</a:t>
                      </a:r>
                    </a:p>
                  </a:txBody>
                  <a:tcPr marL="91434" marR="91434" marT="40263" marB="4026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 какие организации посылаете студентов на практику? С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«УИЗИ»?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263" marB="4026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Для студентов кафедры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«УИЗИ» (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направления 27.03.04 –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ТУУ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10.05.01 – ТКИ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):ВНИИЖТ, </a:t>
                      </a: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фирма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ru-RU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Твема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»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ПКБ-ЦТ 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(проектно-конструкторское бюро)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МПСофт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(ранее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«Мастерская»)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Для направления 10.05.01 – Компьютерная безопасность:</a:t>
                      </a: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НИИАС (отделы, связанные с ИБ)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Бизон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САГАС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БСС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КЕПТ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795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Лаборатория Касперского.</a:t>
                      </a:r>
                    </a:p>
                    <a:p>
                      <a:pPr marL="107950" algn="l" defTabSz="914400" rtl="0" eaLnBrk="1" latinLnBrk="0" hangingPunct="1"/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263" marB="40263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87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400" b="1" i="0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263" marB="40263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i="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Есть ли, какие-то критерии отбора студентов по организациям?</a:t>
                      </a:r>
                    </a:p>
                  </a:txBody>
                  <a:tcPr marL="91434" marR="91434" marT="40263" marB="40263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i="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Да, есть. </a:t>
                      </a:r>
                    </a:p>
                  </a:txBody>
                  <a:tcPr marL="91434" marR="91434" marT="40263" marB="4026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990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endParaRPr lang="ru-RU" sz="1400" b="1" i="0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4" marR="91434" marT="40263" marB="40263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i="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Могут ли сами студенты непосредственно связываться с компаниями, в которые они едут на практике</a:t>
                      </a:r>
                    </a:p>
                  </a:txBody>
                  <a:tcPr marL="91434" marR="91434" marT="40263" marB="40263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400" b="1" i="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Да, могут.</a:t>
                      </a:r>
                    </a:p>
                  </a:txBody>
                  <a:tcPr marL="91434" marR="91434" marT="40263" marB="4026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83EC60A3-BA87-C70E-F300-3753608CEE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+mj-lt"/>
            </a:endParaRPr>
          </a:p>
        </p:txBody>
      </p:sp>
      <p:pic>
        <p:nvPicPr>
          <p:cNvPr id="36889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8D762F-23C7-C8BF-BCD1-01E653B79AA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1ED54A80-99AA-6F59-F011-F6E6B683A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+mj-lt"/>
            </a:endParaRPr>
          </a:p>
        </p:txBody>
      </p:sp>
      <p:pic>
        <p:nvPicPr>
          <p:cNvPr id="36891" name="Рисунок 13">
            <a:extLst>
              <a:ext uri="{FF2B5EF4-FFF2-40B4-BE49-F238E27FC236}">
                <a16:creationId xmlns:a16="http://schemas.microsoft.com/office/drawing/2014/main" id="{EDB1D08A-43B8-438B-4FD7-7D0F193157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007B710-444A-E447-6498-8F4D08C171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+mj-lt"/>
            </a:endParaRPr>
          </a:p>
        </p:txBody>
      </p:sp>
      <p:pic>
        <p:nvPicPr>
          <p:cNvPr id="36893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42BCB51-A15E-98E4-AF1E-1296C39D17C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DB650FE-B2B0-F7D1-0A5C-260ABFDE18B0}"/>
              </a:ext>
            </a:extLst>
          </p:cNvPr>
          <p:cNvGrpSpPr/>
          <p:nvPr/>
        </p:nvGrpSpPr>
        <p:grpSpPr>
          <a:xfrm>
            <a:off x="810136" y="5282591"/>
            <a:ext cx="1104480" cy="622800"/>
            <a:chOff x="810136" y="5282591"/>
            <a:chExt cx="110448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EB022194-6651-5D8E-F048-98FA704892EE}"/>
                    </a:ext>
                  </a:extLst>
                </p14:cNvPr>
                <p14:cNvContentPartPr/>
                <p14:nvPr/>
              </p14:nvContentPartPr>
              <p14:xfrm>
                <a:off x="810136" y="5282591"/>
                <a:ext cx="1092960" cy="45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EB022194-6651-5D8E-F048-98FA704892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7496" y="5219951"/>
                  <a:ext cx="1218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350A8A-B14B-B360-51AA-9F93CE5E58C6}"/>
                    </a:ext>
                  </a:extLst>
                </p14:cNvPr>
                <p14:cNvContentPartPr/>
                <p14:nvPr/>
              </p14:nvContentPartPr>
              <p14:xfrm>
                <a:off x="1914256" y="5349191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350A8A-B14B-B360-51AA-9F93CE5E58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1616" y="52865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FDCB3EDD-81E9-7E6A-13D4-D226F4E62287}"/>
                    </a:ext>
                  </a:extLst>
                </p14:cNvPr>
                <p14:cNvContentPartPr/>
                <p14:nvPr/>
              </p14:nvContentPartPr>
              <p14:xfrm>
                <a:off x="941896" y="5470511"/>
                <a:ext cx="855360" cy="4348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FDCB3EDD-81E9-7E6A-13D4-D226F4E622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896" y="5407871"/>
                  <a:ext cx="98100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A62F5DB-8317-791B-438A-F2D8398EB1AC}"/>
                  </a:ext>
                </a:extLst>
              </p14:cNvPr>
              <p14:cNvContentPartPr/>
              <p14:nvPr/>
            </p14:nvContentPartPr>
            <p14:xfrm>
              <a:off x="806896" y="5977391"/>
              <a:ext cx="1112040" cy="313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A62F5DB-8317-791B-438A-F2D8398EB1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136" y="5891617"/>
                <a:ext cx="1285560" cy="202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CA03E63-1BE5-D53F-C153-C55B7EBB0A19}"/>
                  </a:ext>
                </a:extLst>
              </p14:cNvPr>
              <p14:cNvContentPartPr/>
              <p14:nvPr/>
            </p14:nvContentPartPr>
            <p14:xfrm>
              <a:off x="914896" y="6146951"/>
              <a:ext cx="748440" cy="2890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CA03E63-1BE5-D53F-C153-C55B7EBB0A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178" y="6060191"/>
                <a:ext cx="921877" cy="46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05CF169-092E-5230-8F39-FCB09AB46794}"/>
              </a:ext>
            </a:extLst>
          </p:cNvPr>
          <p:cNvGrpSpPr/>
          <p:nvPr/>
        </p:nvGrpSpPr>
        <p:grpSpPr>
          <a:xfrm>
            <a:off x="939736" y="6535391"/>
            <a:ext cx="820800" cy="32760"/>
            <a:chOff x="939736" y="6535391"/>
            <a:chExt cx="82080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20D059B-19F6-3EF4-586F-018C817D5574}"/>
                    </a:ext>
                  </a:extLst>
                </p14:cNvPr>
                <p14:cNvContentPartPr/>
                <p14:nvPr/>
              </p14:nvContentPartPr>
              <p14:xfrm>
                <a:off x="984376" y="6538991"/>
                <a:ext cx="776160" cy="291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20D059B-19F6-3EF4-586F-018C817D55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736" y="6476351"/>
                  <a:ext cx="901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62019E4-4C8F-31B2-6F81-8C090FC73405}"/>
                    </a:ext>
                  </a:extLst>
                </p14:cNvPr>
                <p14:cNvContentPartPr/>
                <p14:nvPr/>
              </p14:nvContentPartPr>
              <p14:xfrm>
                <a:off x="939736" y="6535391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62019E4-4C8F-31B2-6F81-8C090FC734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7096" y="647239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4920F0-82DD-4D03-83DE-6952DA319BB2}"/>
              </a:ext>
            </a:extLst>
          </p:cNvPr>
          <p:cNvSpPr/>
          <p:nvPr/>
        </p:nvSpPr>
        <p:spPr>
          <a:xfrm>
            <a:off x="984376" y="5247949"/>
            <a:ext cx="776161" cy="120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DEC129-1BFA-4C6A-AB56-E1C1EB63C654}"/>
              </a:ext>
            </a:extLst>
          </p:cNvPr>
          <p:cNvSpPr/>
          <p:nvPr/>
        </p:nvSpPr>
        <p:spPr>
          <a:xfrm>
            <a:off x="642938" y="4759462"/>
            <a:ext cx="1331336" cy="1854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BBB958A-4FC2-C28D-6DCE-4D50A19F144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5E198B0-9E0F-445B-AE5D-0CDB9BFBFB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1C096072-A000-1DC4-7D14-84CE0D1D990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ПРОБЛЕМНОЕ ИНТЕРВЬЮ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694666C-799F-67BD-9786-36888CA2C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8917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EECC3C-26DB-62DC-AD9F-9F388416795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0C5AD48-9FC0-B14D-D9AC-461243BE85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8919" name="Рисунок 13">
            <a:extLst>
              <a:ext uri="{FF2B5EF4-FFF2-40B4-BE49-F238E27FC236}">
                <a16:creationId xmlns:a16="http://schemas.microsoft.com/office/drawing/2014/main" id="{8136F49E-30D3-8CDE-E803-999E96C72B7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CA9F082-C8FD-972B-1CE9-A4FE2FC466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8921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A12E570-82E6-6AE5-5900-03A875D1617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Рисунок 1">
            <a:extLst>
              <a:ext uri="{FF2B5EF4-FFF2-40B4-BE49-F238E27FC236}">
                <a16:creationId xmlns:a16="http://schemas.microsoft.com/office/drawing/2014/main" id="{EE649400-F8B2-95D2-C9EE-AAD91773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00538"/>
            <a:ext cx="38957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0" name="Прямоугольник 31">
            <a:extLst>
              <a:ext uri="{FF2B5EF4-FFF2-40B4-BE49-F238E27FC236}">
                <a16:creationId xmlns:a16="http://schemas.microsoft.com/office/drawing/2014/main" id="{B1E4CA80-051C-B8D9-2D6C-6307AEBDD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334" y="1940300"/>
            <a:ext cx="9733684" cy="42473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1. Ситуация с приёмом: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Сложная — уменьшено количество мест в общежитии.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ru-RU" altLang="ru-RU" sz="2000" b="1" dirty="0">
                <a:latin typeface="+mj-lt"/>
              </a:rPr>
              <a:t>2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Причины низкого набора: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Сложная программа с упором на физику и математику.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Недостаток бюджетных мест.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ru-RU" altLang="ru-RU" sz="2000" b="1" dirty="0">
                <a:latin typeface="+mj-lt"/>
              </a:rPr>
              <a:t>3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Планы по улучшению: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Отказ от двухуровневой системы.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Дни открытых дверей, реклама, работа со школами.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ru-RU" altLang="ru-RU" sz="2000" b="1" dirty="0">
                <a:latin typeface="+mj-lt"/>
              </a:rPr>
              <a:t>4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Почему студенты выбирают направление: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Гибкость: IT, математика, управление.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Перспективность и адаптация к изменениям в IT.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– Репутация РУТ (МИИТ) и практическая направленность </a:t>
            </a:r>
            <a:r>
              <a:rPr lang="ru-RU" altLang="ru-RU" sz="2000" dirty="0">
                <a:latin typeface="+mj-lt"/>
                <a:cs typeface="Calibri" panose="020F0502020204030204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4859CC8-0A0C-3B6E-D7C0-192BE5C8BFF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8DEADF1-A69A-B041-206E-EE3C6EACB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8322E14F-B416-B242-8AE7-2F562DEDF6D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ПРОБЛЕМНОЕ ИНТЕРВЬЮ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6B16886-F08B-26C5-253B-3666E08E78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0965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77CB43F-8BB5-B4B1-0A89-717EF09DD30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B174730-FA2B-CAEE-438E-F99AD44025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0967" name="Рисунок 13">
            <a:extLst>
              <a:ext uri="{FF2B5EF4-FFF2-40B4-BE49-F238E27FC236}">
                <a16:creationId xmlns:a16="http://schemas.microsoft.com/office/drawing/2014/main" id="{98E6C40D-CB8E-8320-554E-D22A28F0E2F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AD84463A-21D8-855F-FB09-5ED6851FE9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0969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9E0B53C-7DDE-A912-25C2-C46CDF30043D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Рисунок 1">
            <a:extLst>
              <a:ext uri="{FF2B5EF4-FFF2-40B4-BE49-F238E27FC236}">
                <a16:creationId xmlns:a16="http://schemas.microsoft.com/office/drawing/2014/main" id="{608D0FC3-44E1-B17D-65D0-55319983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39838"/>
            <a:ext cx="38957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241A9-8BA7-18C0-EB0C-97BA068B31B0}"/>
              </a:ext>
            </a:extLst>
          </p:cNvPr>
          <p:cNvSpPr txBox="1"/>
          <p:nvPr/>
        </p:nvSpPr>
        <p:spPr>
          <a:xfrm>
            <a:off x="786581" y="2054942"/>
            <a:ext cx="530941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ru-RU" altLang="ru-RU" b="1" dirty="0">
                <a:latin typeface="Arial" panose="020B0604020202020204" pitchFamily="34" charset="0"/>
              </a:rPr>
              <a:t>5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Что нравится / что можно улучшить: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Нравится практика и актуальность дисциплин. Хотелось бы больше проектной и лабораторной работы.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ru-RU" altLang="ru-RU" b="1" dirty="0">
                <a:latin typeface="Arial" panose="020B0604020202020204" pitchFamily="34" charset="0"/>
              </a:rPr>
              <a:t>6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Информация до поступления: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Информация была разрозненной, не хватало отзывов студентов и примеров карьерных путей.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ru-RU" altLang="ru-RU" b="1" dirty="0">
                <a:latin typeface="Arial" panose="020B0604020202020204" pitchFamily="34" charset="0"/>
              </a:rPr>
              <a:t>7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Как привлечь абитуриентов: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Студенческие проекты, истории выпускников.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Больше профориентации и открытых мероприятий.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Улучшить сайт и соцсети, сделать дни открытых дверей информативнее.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562482-5D16-A6AD-BA98-254A273B0C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2158771"/>
            <a:ext cx="5455880" cy="3635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FC88A5F-AC18-0271-88A3-012D603C1BA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577CB99-8C90-2D5F-2A37-734760B8ED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1748" name="TextBox 4">
            <a:extLst>
              <a:ext uri="{FF2B5EF4-FFF2-40B4-BE49-F238E27FC236}">
                <a16:creationId xmlns:a16="http://schemas.microsoft.com/office/drawing/2014/main" id="{74558A10-FFB7-E057-1F73-283D6DEC42B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ПРОБЛЕМНОЕ ИНТЕРВЬЮ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E9E5020-7D02-5EC5-15A7-D9EB63E8F9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3013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0A5D83A-F520-76D9-2DBE-AFA71E38122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77BB307B-6469-3766-03FA-6EB23C8F4A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3015" name="Рисунок 13">
            <a:extLst>
              <a:ext uri="{FF2B5EF4-FFF2-40B4-BE49-F238E27FC236}">
                <a16:creationId xmlns:a16="http://schemas.microsoft.com/office/drawing/2014/main" id="{3D8D2764-D5C5-67EF-3FE2-D5F8CDAE3A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3F904BE-8A32-A6AC-B560-B3688A9389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3017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15CA7E5-9812-3557-07FF-0320646BAE4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Рисунок 1">
            <a:extLst>
              <a:ext uri="{FF2B5EF4-FFF2-40B4-BE49-F238E27FC236}">
                <a16:creationId xmlns:a16="http://schemas.microsoft.com/office/drawing/2014/main" id="{006581B1-40CC-7500-E324-D119FEDD9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39838"/>
            <a:ext cx="38957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Прямоугольник 31">
            <a:extLst>
              <a:ext uri="{FF2B5EF4-FFF2-40B4-BE49-F238E27FC236}">
                <a16:creationId xmlns:a16="http://schemas.microsoft.com/office/drawing/2014/main" id="{871B3ABC-B4C5-A765-B6CD-B02AE88E4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1701800"/>
            <a:ext cx="10975975" cy="378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  <a:defRPr/>
            </a:pPr>
            <a:r>
              <a:rPr lang="ru-RU" altLang="ru-RU" sz="1800" b="1" dirty="0">
                <a:latin typeface="+mn-lt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CC37F-ED5C-AEB7-FA0C-7D3466DC9E4C}"/>
              </a:ext>
            </a:extLst>
          </p:cNvPr>
          <p:cNvSpPr txBox="1"/>
          <p:nvPr/>
        </p:nvSpPr>
        <p:spPr>
          <a:xfrm>
            <a:off x="654989" y="1887879"/>
            <a:ext cx="540774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 Критерии отбора студентов организациями: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Основаны на личном мнении преподавателей.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Учитывают способности и интересы студентов.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Иногда студент выбирает из списка.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Иногда компании сами приглашают и отбирают студентов.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Бывает, организация ставит условия, и студент проходит собеседование.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9. Условия самостоятельного поиска практики: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Договор между вузом и организацией.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Назначение руководителя практики.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Документы: техника безопасности, план, задание, отчёт, отзыв.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D67146-F34D-333E-6DFE-8A117059B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30" y="2080365"/>
            <a:ext cx="5605127" cy="37352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74560F2-4B1D-8AC0-870C-A9755EDA7D4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623DF36-A9FD-CEA7-50DB-0977C6363D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1D8B054A-2494-02D5-48FF-AC5E26829780}"/>
              </a:ext>
            </a:extLst>
          </p:cNvPr>
          <p:cNvSpPr/>
          <p:nvPr/>
        </p:nvSpPr>
        <p:spPr>
          <a:xfrm>
            <a:off x="5029200" y="1333500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Низкое количество абитуриентов</a:t>
            </a:r>
            <a:endParaRPr lang="ru-RU" sz="14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9E6B99A1-95DE-B20C-CA7D-2DAB8DA5B81B}"/>
              </a:ext>
            </a:extLst>
          </p:cNvPr>
          <p:cNvSpPr/>
          <p:nvPr/>
        </p:nvSpPr>
        <p:spPr>
          <a:xfrm>
            <a:off x="2212975" y="3529013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Слабая рекламная кампания</a:t>
            </a:r>
            <a:endParaRPr lang="ru-RU" sz="14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62B90474-CBA0-0921-8554-BD6917736C58}"/>
              </a:ext>
            </a:extLst>
          </p:cNvPr>
          <p:cNvSpPr/>
          <p:nvPr/>
        </p:nvSpPr>
        <p:spPr>
          <a:xfrm>
            <a:off x="7045325" y="4643438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Низкая привлекательность сайта РУТ МИИТ</a:t>
            </a:r>
            <a:endParaRPr lang="ru-RU" sz="14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5DA9BBCA-4B36-090A-C74A-6B38A83DC8AE}"/>
              </a:ext>
            </a:extLst>
          </p:cNvPr>
          <p:cNvSpPr/>
          <p:nvPr/>
        </p:nvSpPr>
        <p:spPr>
          <a:xfrm>
            <a:off x="7045325" y="3565525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Низкая осведомлённость абитуриентов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3A375951-8C41-CC98-C527-2245D2A5D0D6}"/>
              </a:ext>
            </a:extLst>
          </p:cNvPr>
          <p:cNvSpPr/>
          <p:nvPr/>
        </p:nvSpPr>
        <p:spPr>
          <a:xfrm>
            <a:off x="3338513" y="4538663"/>
            <a:ext cx="1979612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Низкая активность в социальных сетях</a:t>
            </a:r>
            <a:endParaRPr lang="ru-RU" sz="1400" b="1" noProof="1">
              <a:solidFill>
                <a:schemeClr val="tx1"/>
              </a:solidFill>
            </a:endParaRP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A423D1E1-CCEB-9280-D736-3FCC1885334D}"/>
              </a:ext>
            </a:extLst>
          </p:cNvPr>
          <p:cNvSpPr/>
          <p:nvPr/>
        </p:nvSpPr>
        <p:spPr>
          <a:xfrm>
            <a:off x="7045325" y="2617788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Низкая привлекательность содержания курса</a:t>
            </a:r>
            <a:endParaRPr lang="ru-RU" sz="14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EB4FD414-5B0B-3E6F-8FBA-8F21A073783E}"/>
              </a:ext>
            </a:extLst>
          </p:cNvPr>
          <p:cNvSpPr/>
          <p:nvPr/>
        </p:nvSpPr>
        <p:spPr>
          <a:xfrm>
            <a:off x="928688" y="4535488"/>
            <a:ext cx="1979612" cy="719137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Недостаточная работа с партнерами</a:t>
            </a:r>
            <a:endParaRPr lang="ru-RU" sz="14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4383B876-AEE0-A2C9-E374-F3C24B83B013}"/>
              </a:ext>
            </a:extLst>
          </p:cNvPr>
          <p:cNvSpPr/>
          <p:nvPr/>
        </p:nvSpPr>
        <p:spPr>
          <a:xfrm>
            <a:off x="2212975" y="2617788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Недостаточная осведомленность целевой аудитории о программе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A19CC816-D3D2-5971-3518-2E79FD21C7A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DE8960B-DFD4-AD9F-73C4-E5C6F5E0F3A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3D154E83-5317-2B45-96E6-1557E720ABD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E6891E50-E254-20D6-082A-B4166C4D46D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>
            <a:extLst>
              <a:ext uri="{FF2B5EF4-FFF2-40B4-BE49-F238E27FC236}">
                <a16:creationId xmlns:a16="http://schemas.microsoft.com/office/drawing/2014/main" id="{9719E9FD-CA07-2140-6431-A3669C35A5C5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rot="5400000">
            <a:off x="4329112" y="927101"/>
            <a:ext cx="563563" cy="2817812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Соединительная линия уступом 84">
            <a:extLst>
              <a:ext uri="{FF2B5EF4-FFF2-40B4-BE49-F238E27FC236}">
                <a16:creationId xmlns:a16="http://schemas.microsoft.com/office/drawing/2014/main" id="{2330422C-BB64-19EB-F658-D186D89FA99C}"/>
              </a:ext>
            </a:extLst>
          </p:cNvPr>
          <p:cNvCxnSpPr>
            <a:cxnSpLocks/>
            <a:stCxn id="48" idx="2"/>
            <a:endCxn id="18" idx="0"/>
          </p:cNvCxnSpPr>
          <p:nvPr/>
        </p:nvCxnSpPr>
        <p:spPr>
          <a:xfrm rot="5400000">
            <a:off x="3106738" y="3433763"/>
            <a:ext cx="190500" cy="12700"/>
          </a:xfrm>
          <a:prstGeom prst="bentConnector3">
            <a:avLst/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073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50DD9B4-5220-E594-1727-E628874DF57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4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E0FD52B-7F7A-1557-B818-14B53F208A3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5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A13C28C-6813-A00E-9327-5748F2FFEF1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6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EF4787C-806D-F59E-F5E4-CB427A3354B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6685D6A-70EF-127C-51E6-8791A8F2ADB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5" name="TextBox 22">
            <a:extLst>
              <a:ext uri="{FF2B5EF4-FFF2-40B4-BE49-F238E27FC236}">
                <a16:creationId xmlns:a16="http://schemas.microsoft.com/office/drawing/2014/main" id="{F25957FE-69C3-9B09-10E2-40968905212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C5D2223-894A-67A9-59FC-8B2FE026A7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5080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266C98C-A4D5-BF72-81BC-1AA2915B718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5F0432D5-9B1D-3641-08A8-B1ED8E3BA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5082" name="Рисунок 19">
            <a:extLst>
              <a:ext uri="{FF2B5EF4-FFF2-40B4-BE49-F238E27FC236}">
                <a16:creationId xmlns:a16="http://schemas.microsoft.com/office/drawing/2014/main" id="{8B3E2966-CFFB-BEFE-BBF0-D086923920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7B909B37-9CE9-9E41-4EF7-02198F4AD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5084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9D78E14-BDBE-B15F-A667-F505940E950E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Соединительная линия уступом 84">
            <a:extLst>
              <a:ext uri="{FF2B5EF4-FFF2-40B4-BE49-F238E27FC236}">
                <a16:creationId xmlns:a16="http://schemas.microsoft.com/office/drawing/2014/main" id="{497CDAEE-909D-9836-0121-31420297A6D7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rot="16200000" flipH="1">
            <a:off x="6745287" y="1328738"/>
            <a:ext cx="563563" cy="201453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Соединительная линия уступом 69">
            <a:extLst>
              <a:ext uri="{FF2B5EF4-FFF2-40B4-BE49-F238E27FC236}">
                <a16:creationId xmlns:a16="http://schemas.microsoft.com/office/drawing/2014/main" id="{2CECE54E-8C49-658F-3E98-B27EC0B95FF1}"/>
              </a:ext>
            </a:extLst>
          </p:cNvPr>
          <p:cNvCxnSpPr>
            <a:cxnSpLocks/>
            <a:stCxn id="43" idx="2"/>
            <a:endCxn id="30" idx="0"/>
          </p:cNvCxnSpPr>
          <p:nvPr/>
        </p:nvCxnSpPr>
        <p:spPr>
          <a:xfrm rot="5400000">
            <a:off x="7920832" y="3452019"/>
            <a:ext cx="227012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69">
            <a:extLst>
              <a:ext uri="{FF2B5EF4-FFF2-40B4-BE49-F238E27FC236}">
                <a16:creationId xmlns:a16="http://schemas.microsoft.com/office/drawing/2014/main" id="{5F2E7321-6DA1-EAD7-5AD2-4E0DED8B0C3C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rot="5400000">
            <a:off x="7857331" y="4464844"/>
            <a:ext cx="357188" cy="1270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Соединительная линия уступом 69">
            <a:extLst>
              <a:ext uri="{FF2B5EF4-FFF2-40B4-BE49-F238E27FC236}">
                <a16:creationId xmlns:a16="http://schemas.microsoft.com/office/drawing/2014/main" id="{6D93C824-D7D4-A857-7007-FC87D0CF9D0A}"/>
              </a:ext>
            </a:extLst>
          </p:cNvPr>
          <p:cNvCxnSpPr>
            <a:cxnSpLocks/>
            <a:stCxn id="18" idx="2"/>
            <a:endCxn id="44" idx="0"/>
          </p:cNvCxnSpPr>
          <p:nvPr/>
        </p:nvCxnSpPr>
        <p:spPr>
          <a:xfrm rot="5400000">
            <a:off x="2416969" y="3750469"/>
            <a:ext cx="285750" cy="128428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Соединительная линия уступом 69">
            <a:extLst>
              <a:ext uri="{FF2B5EF4-FFF2-40B4-BE49-F238E27FC236}">
                <a16:creationId xmlns:a16="http://schemas.microsoft.com/office/drawing/2014/main" id="{9E030DAE-BF09-E30D-7CC0-8F0887554E9C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>
          <a:xfrm rot="16200000" flipH="1">
            <a:off x="3621088" y="3830638"/>
            <a:ext cx="288925" cy="1127125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D69348EE-6B2D-EB11-6A62-367480B704F5}"/>
              </a:ext>
            </a:extLst>
          </p:cNvPr>
          <p:cNvSpPr/>
          <p:nvPr/>
        </p:nvSpPr>
        <p:spPr>
          <a:xfrm>
            <a:off x="1584325" y="5603875"/>
            <a:ext cx="666750" cy="690563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4D9DE87C-BD8F-0A8D-7436-F2D5D33C7BD6}"/>
              </a:ext>
            </a:extLst>
          </p:cNvPr>
          <p:cNvSpPr/>
          <p:nvPr/>
        </p:nvSpPr>
        <p:spPr>
          <a:xfrm>
            <a:off x="3995738" y="5603875"/>
            <a:ext cx="666750" cy="690563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AD109FBE-C860-6A65-DAC8-C7AE2569350B}"/>
              </a:ext>
            </a:extLst>
          </p:cNvPr>
          <p:cNvSpPr/>
          <p:nvPr/>
        </p:nvSpPr>
        <p:spPr>
          <a:xfrm>
            <a:off x="6448425" y="5603875"/>
            <a:ext cx="666750" cy="69056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Блок-схема: узел 81">
            <a:extLst>
              <a:ext uri="{FF2B5EF4-FFF2-40B4-BE49-F238E27FC236}">
                <a16:creationId xmlns:a16="http://schemas.microsoft.com/office/drawing/2014/main" id="{4B2E93C9-809C-5068-1DD6-12EC05823EBB}"/>
              </a:ext>
            </a:extLst>
          </p:cNvPr>
          <p:cNvSpPr/>
          <p:nvPr/>
        </p:nvSpPr>
        <p:spPr>
          <a:xfrm>
            <a:off x="7708900" y="5603875"/>
            <a:ext cx="666750" cy="69056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400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4" name="Соединительная линия уступом 69">
            <a:extLst>
              <a:ext uri="{FF2B5EF4-FFF2-40B4-BE49-F238E27FC236}">
                <a16:creationId xmlns:a16="http://schemas.microsoft.com/office/drawing/2014/main" id="{459E7DB3-7E27-3864-59E9-E0B033A6BE92}"/>
              </a:ext>
            </a:extLst>
          </p:cNvPr>
          <p:cNvCxnSpPr>
            <a:cxnSpLocks/>
            <a:stCxn id="36" idx="2"/>
            <a:endCxn id="79" idx="0"/>
          </p:cNvCxnSpPr>
          <p:nvPr/>
        </p:nvCxnSpPr>
        <p:spPr>
          <a:xfrm rot="16200000" flipH="1">
            <a:off x="4156869" y="5431632"/>
            <a:ext cx="344487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ная линия уступом 69">
            <a:extLst>
              <a:ext uri="{FF2B5EF4-FFF2-40B4-BE49-F238E27FC236}">
                <a16:creationId xmlns:a16="http://schemas.microsoft.com/office/drawing/2014/main" id="{B7286C0D-88A9-E00A-D4BC-FF3F08B73562}"/>
              </a:ext>
            </a:extLst>
          </p:cNvPr>
          <p:cNvCxnSpPr>
            <a:cxnSpLocks/>
            <a:stCxn id="44" idx="2"/>
            <a:endCxn id="78" idx="0"/>
          </p:cNvCxnSpPr>
          <p:nvPr/>
        </p:nvCxnSpPr>
        <p:spPr>
          <a:xfrm rot="16200000" flipH="1">
            <a:off x="1743075" y="5429250"/>
            <a:ext cx="349250" cy="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84">
            <a:extLst>
              <a:ext uri="{FF2B5EF4-FFF2-40B4-BE49-F238E27FC236}">
                <a16:creationId xmlns:a16="http://schemas.microsoft.com/office/drawing/2014/main" id="{F8EEDEFA-BBA8-9A28-9413-3E1EB7D86D53}"/>
              </a:ext>
            </a:extLst>
          </p:cNvPr>
          <p:cNvCxnSpPr>
            <a:cxnSpLocks/>
          </p:cNvCxnSpPr>
          <p:nvPr/>
        </p:nvCxnSpPr>
        <p:spPr>
          <a:xfrm rot="5400000">
            <a:off x="6297612" y="3852863"/>
            <a:ext cx="2233613" cy="1271588"/>
          </a:xfrm>
          <a:prstGeom prst="bentConnector3">
            <a:avLst>
              <a:gd name="adj1" fmla="val 8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796E778-D477-C7FC-5384-3A3DA3C8F814}"/>
              </a:ext>
            </a:extLst>
          </p:cNvPr>
          <p:cNvCxnSpPr>
            <a:stCxn id="28" idx="2"/>
            <a:endCxn id="82" idx="0"/>
          </p:cNvCxnSpPr>
          <p:nvPr/>
        </p:nvCxnSpPr>
        <p:spPr>
          <a:xfrm>
            <a:off x="8035925" y="5364163"/>
            <a:ext cx="6350" cy="239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418B683-DDD8-F39C-163B-45FD9C27849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851DD39-A3AC-8734-BBCC-42FB7598B6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b="1" noProof="1"/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E63DBE03-837E-CF23-7635-F24F928F6173}"/>
              </a:ext>
            </a:extLst>
          </p:cNvPr>
          <p:cNvSpPr/>
          <p:nvPr/>
        </p:nvSpPr>
        <p:spPr>
          <a:xfrm>
            <a:off x="7231063" y="4549775"/>
            <a:ext cx="1979612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Сайт РУТ МИИТ не ориентирован на неопытных пользователей</a:t>
            </a: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4FA04189-F338-2969-DB73-750CB0958C71}"/>
              </a:ext>
            </a:extLst>
          </p:cNvPr>
          <p:cNvSpPr/>
          <p:nvPr/>
        </p:nvSpPr>
        <p:spPr>
          <a:xfrm>
            <a:off x="6037263" y="3541713"/>
            <a:ext cx="1979612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Большая привлекательность сайтов других вузов</a:t>
            </a:r>
          </a:p>
        </p:txBody>
      </p: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E3989408-5C16-A2ED-D42F-6391EF0D693B}"/>
              </a:ext>
            </a:extLst>
          </p:cNvPr>
          <p:cNvSpPr/>
          <p:nvPr/>
        </p:nvSpPr>
        <p:spPr>
          <a:xfrm>
            <a:off x="6084888" y="5565775"/>
            <a:ext cx="1658937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Устаревший дизаин сайта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BEF4C2E8-26C2-4686-CA85-9D23A2734442}"/>
              </a:ext>
            </a:extLst>
          </p:cNvPr>
          <p:cNvSpPr/>
          <p:nvPr/>
        </p:nvSpPr>
        <p:spPr>
          <a:xfrm>
            <a:off x="8597900" y="5565775"/>
            <a:ext cx="1658938" cy="71755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Отсутсвие сторонней помощи в поиске информации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31FCE6F8-A662-2F4D-9F7A-586B5643091F}"/>
              </a:ext>
            </a:extLst>
          </p:cNvPr>
          <p:cNvSpPr/>
          <p:nvPr/>
        </p:nvSpPr>
        <p:spPr>
          <a:xfrm>
            <a:off x="4387850" y="2589213"/>
            <a:ext cx="1408113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Недостаточное количество дней открытых дверей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4516C5FA-FB7C-18D8-9347-B9812D5CD7A3}"/>
              </a:ext>
            </a:extLst>
          </p:cNvPr>
          <p:cNvSpPr/>
          <p:nvPr/>
        </p:nvSpPr>
        <p:spPr>
          <a:xfrm>
            <a:off x="2663826" y="2581274"/>
            <a:ext cx="1630362" cy="957263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Неактивное взаимодействие с центрами профориентации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B35C5CE2-3700-F8D9-C410-155B40EE488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2D67F595-5810-311C-2FD5-7850CD61D45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32DF1BD8-F52B-F128-0D74-D3DC7489724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09B3E2B-FA5C-D529-6C55-3F4FC3A5AA0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16685279-D500-9321-3987-1C488EB74A4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Соединительная линия уступом 84">
            <a:extLst>
              <a:ext uri="{FF2B5EF4-FFF2-40B4-BE49-F238E27FC236}">
                <a16:creationId xmlns:a16="http://schemas.microsoft.com/office/drawing/2014/main" id="{73042A1D-F093-32BB-D59F-FE6C23BB3E9C}"/>
              </a:ext>
            </a:extLst>
          </p:cNvPr>
          <p:cNvCxnSpPr>
            <a:cxnSpLocks/>
            <a:stCxn id="40" idx="4"/>
            <a:endCxn id="61" idx="0"/>
          </p:cNvCxnSpPr>
          <p:nvPr/>
        </p:nvCxnSpPr>
        <p:spPr>
          <a:xfrm rot="5400000">
            <a:off x="1647825" y="2457450"/>
            <a:ext cx="234950" cy="1270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119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F3F19AE-97CA-EA32-EEFF-A7AA6DE1A4D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0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37D5ED3-31D8-C02F-8E10-2B44C445C9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69D8A3A-885C-78F2-B0FC-9FF7E787F82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2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CAD09CF-55AA-C6DE-7BD8-D03036BBB5B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3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C48312F-46AA-7CB3-F3C2-6531B159439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1" name="TextBox 22">
            <a:extLst>
              <a:ext uri="{FF2B5EF4-FFF2-40B4-BE49-F238E27FC236}">
                <a16:creationId xmlns:a16="http://schemas.microsoft.com/office/drawing/2014/main" id="{EFCDBBE1-0F96-B190-C8F5-DD74607846D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6386758-3793-3F04-2896-F85589D535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7126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2F6D752-F3CA-1E5B-E7A2-56A666D25C0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CDC252A6-DCAB-945A-1F61-09E072E0E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7128" name="Рисунок 19">
            <a:extLst>
              <a:ext uri="{FF2B5EF4-FFF2-40B4-BE49-F238E27FC236}">
                <a16:creationId xmlns:a16="http://schemas.microsoft.com/office/drawing/2014/main" id="{EF4649AF-7A6E-E05B-220E-E3156C54054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A1842AEC-7DFD-F0E7-EFB2-542D0F4598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7130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20E55CC0-7650-6FD9-7C72-EC553068A79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Скругленный прямоугольник 43">
            <a:extLst>
              <a:ext uri="{FF2B5EF4-FFF2-40B4-BE49-F238E27FC236}">
                <a16:creationId xmlns:a16="http://schemas.microsoft.com/office/drawing/2014/main" id="{548DE530-797C-A443-D42F-9034084858D2}"/>
              </a:ext>
            </a:extLst>
          </p:cNvPr>
          <p:cNvSpPr/>
          <p:nvPr/>
        </p:nvSpPr>
        <p:spPr>
          <a:xfrm>
            <a:off x="968375" y="2574925"/>
            <a:ext cx="1593850" cy="719138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Плохо организованы дни открытых дверей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cxnSp>
        <p:nvCxnSpPr>
          <p:cNvPr id="51" name="Соединительная линия уступом 84">
            <a:extLst>
              <a:ext uri="{FF2B5EF4-FFF2-40B4-BE49-F238E27FC236}">
                <a16:creationId xmlns:a16="http://schemas.microsoft.com/office/drawing/2014/main" id="{470402C9-40BC-9AD4-D81A-F3D9624A3860}"/>
              </a:ext>
            </a:extLst>
          </p:cNvPr>
          <p:cNvCxnSpPr>
            <a:cxnSpLocks/>
            <a:stCxn id="40" idx="4"/>
            <a:endCxn id="46" idx="0"/>
          </p:cNvCxnSpPr>
          <p:nvPr/>
        </p:nvCxnSpPr>
        <p:spPr>
          <a:xfrm rot="16200000" flipH="1">
            <a:off x="2501504" y="1603770"/>
            <a:ext cx="241299" cy="1713707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C7296094-DC7A-6FC8-B332-F3BA4DF91EBB}"/>
              </a:ext>
            </a:extLst>
          </p:cNvPr>
          <p:cNvSpPr/>
          <p:nvPr/>
        </p:nvSpPr>
        <p:spPr>
          <a:xfrm>
            <a:off x="1431925" y="1647825"/>
            <a:ext cx="666750" cy="692150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Блок-схема: узел 41">
            <a:extLst>
              <a:ext uri="{FF2B5EF4-FFF2-40B4-BE49-F238E27FC236}">
                <a16:creationId xmlns:a16="http://schemas.microsoft.com/office/drawing/2014/main" id="{AA08A9AB-57C2-059E-8555-41670C2FCB0D}"/>
              </a:ext>
            </a:extLst>
          </p:cNvPr>
          <p:cNvSpPr/>
          <p:nvPr/>
        </p:nvSpPr>
        <p:spPr>
          <a:xfrm>
            <a:off x="6694488" y="1633538"/>
            <a:ext cx="666750" cy="69056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Блок-схема: узел 48">
            <a:extLst>
              <a:ext uri="{FF2B5EF4-FFF2-40B4-BE49-F238E27FC236}">
                <a16:creationId xmlns:a16="http://schemas.microsoft.com/office/drawing/2014/main" id="{32421E43-2271-CCF6-D133-EB236A1A7868}"/>
              </a:ext>
            </a:extLst>
          </p:cNvPr>
          <p:cNvSpPr/>
          <p:nvPr/>
        </p:nvSpPr>
        <p:spPr>
          <a:xfrm>
            <a:off x="9126538" y="1666875"/>
            <a:ext cx="666750" cy="69215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4" name="Соединительная линия уступом 69">
            <a:extLst>
              <a:ext uri="{FF2B5EF4-FFF2-40B4-BE49-F238E27FC236}">
                <a16:creationId xmlns:a16="http://schemas.microsoft.com/office/drawing/2014/main" id="{7705BF87-988F-5616-2C24-6CB121EB5429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rot="5400000">
            <a:off x="7419181" y="4764882"/>
            <a:ext cx="295275" cy="1306512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Соединительная линия уступом 69">
            <a:extLst>
              <a:ext uri="{FF2B5EF4-FFF2-40B4-BE49-F238E27FC236}">
                <a16:creationId xmlns:a16="http://schemas.microsoft.com/office/drawing/2014/main" id="{D781183D-DCEB-8D1B-26A1-F8FF50E4B3BB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16200000" flipH="1">
            <a:off x="8676481" y="4814094"/>
            <a:ext cx="295275" cy="1208088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84">
            <a:extLst>
              <a:ext uri="{FF2B5EF4-FFF2-40B4-BE49-F238E27FC236}">
                <a16:creationId xmlns:a16="http://schemas.microsoft.com/office/drawing/2014/main" id="{AD9E21B5-E025-7A44-5EFF-F24DD9D06F66}"/>
              </a:ext>
            </a:extLst>
          </p:cNvPr>
          <p:cNvCxnSpPr>
            <a:cxnSpLocks/>
            <a:stCxn id="40" idx="4"/>
            <a:endCxn id="45" idx="0"/>
          </p:cNvCxnSpPr>
          <p:nvPr/>
        </p:nvCxnSpPr>
        <p:spPr>
          <a:xfrm rot="16200000" flipH="1">
            <a:off x="3304381" y="800894"/>
            <a:ext cx="249238" cy="332740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Скругленный прямоугольник 44">
            <a:extLst>
              <a:ext uri="{FF2B5EF4-FFF2-40B4-BE49-F238E27FC236}">
                <a16:creationId xmlns:a16="http://schemas.microsoft.com/office/drawing/2014/main" id="{5D5B12A6-A29A-0A7B-818F-6897927E9B15}"/>
              </a:ext>
            </a:extLst>
          </p:cNvPr>
          <p:cNvSpPr/>
          <p:nvPr/>
        </p:nvSpPr>
        <p:spPr>
          <a:xfrm>
            <a:off x="4246563" y="5553075"/>
            <a:ext cx="1408112" cy="720725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Нет стратегии продвижения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88" name="Скругленный прямоугольник 45">
            <a:extLst>
              <a:ext uri="{FF2B5EF4-FFF2-40B4-BE49-F238E27FC236}">
                <a16:creationId xmlns:a16="http://schemas.microsoft.com/office/drawing/2014/main" id="{3738911E-B6F4-52BF-9917-CB0FF71332C7}"/>
              </a:ext>
            </a:extLst>
          </p:cNvPr>
          <p:cNvSpPr/>
          <p:nvPr/>
        </p:nvSpPr>
        <p:spPr>
          <a:xfrm>
            <a:off x="2663825" y="5545138"/>
            <a:ext cx="1414463" cy="719137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Нет </a:t>
            </a:r>
            <a:r>
              <a:rPr lang="en-US" sz="1200" b="1" dirty="0">
                <a:solidFill>
                  <a:schemeClr val="tx1"/>
                </a:solidFill>
              </a:rPr>
              <a:t>SMM-</a:t>
            </a:r>
            <a:r>
              <a:rPr lang="ru-RU" sz="1200" b="1" dirty="0">
                <a:solidFill>
                  <a:schemeClr val="tx1"/>
                </a:solidFill>
              </a:rPr>
              <a:t>специалиста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89" name="Скругленный прямоугольник 43">
            <a:extLst>
              <a:ext uri="{FF2B5EF4-FFF2-40B4-BE49-F238E27FC236}">
                <a16:creationId xmlns:a16="http://schemas.microsoft.com/office/drawing/2014/main" id="{F0E1D323-6979-3666-D186-1C3106D1DC71}"/>
              </a:ext>
            </a:extLst>
          </p:cNvPr>
          <p:cNvSpPr/>
          <p:nvPr/>
        </p:nvSpPr>
        <p:spPr>
          <a:xfrm>
            <a:off x="827088" y="5538788"/>
            <a:ext cx="1593850" cy="719137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Недостаточно контента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90" name="Блок-схема: узел 89">
            <a:extLst>
              <a:ext uri="{FF2B5EF4-FFF2-40B4-BE49-F238E27FC236}">
                <a16:creationId xmlns:a16="http://schemas.microsoft.com/office/drawing/2014/main" id="{8ECEC1D4-9C8C-6538-8C1E-9B18C02C0C51}"/>
              </a:ext>
            </a:extLst>
          </p:cNvPr>
          <p:cNvSpPr/>
          <p:nvPr/>
        </p:nvSpPr>
        <p:spPr>
          <a:xfrm>
            <a:off x="1290638" y="3584575"/>
            <a:ext cx="666750" cy="690563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1" name="Соединительная линия уступом 84">
            <a:extLst>
              <a:ext uri="{FF2B5EF4-FFF2-40B4-BE49-F238E27FC236}">
                <a16:creationId xmlns:a16="http://schemas.microsoft.com/office/drawing/2014/main" id="{1BB2C5C9-BE23-8944-8525-D22E2603ADCE}"/>
              </a:ext>
            </a:extLst>
          </p:cNvPr>
          <p:cNvCxnSpPr>
            <a:cxnSpLocks/>
            <a:stCxn id="90" idx="4"/>
            <a:endCxn id="87" idx="0"/>
          </p:cNvCxnSpPr>
          <p:nvPr/>
        </p:nvCxnSpPr>
        <p:spPr>
          <a:xfrm rot="16200000" flipH="1">
            <a:off x="2647950" y="3251201"/>
            <a:ext cx="1277937" cy="3325812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Соединительная линия уступом 84">
            <a:extLst>
              <a:ext uri="{FF2B5EF4-FFF2-40B4-BE49-F238E27FC236}">
                <a16:creationId xmlns:a16="http://schemas.microsoft.com/office/drawing/2014/main" id="{5FA37618-F552-C4CF-451C-14A2472EBAC8}"/>
              </a:ext>
            </a:extLst>
          </p:cNvPr>
          <p:cNvCxnSpPr>
            <a:cxnSpLocks/>
            <a:stCxn id="90" idx="4"/>
            <a:endCxn id="89" idx="0"/>
          </p:cNvCxnSpPr>
          <p:nvPr/>
        </p:nvCxnSpPr>
        <p:spPr>
          <a:xfrm rot="5400000">
            <a:off x="992188" y="4906963"/>
            <a:ext cx="1263650" cy="12700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Соединительная линия уступом 84">
            <a:extLst>
              <a:ext uri="{FF2B5EF4-FFF2-40B4-BE49-F238E27FC236}">
                <a16:creationId xmlns:a16="http://schemas.microsoft.com/office/drawing/2014/main" id="{BA6535A7-5D06-92B8-5860-61602E76E828}"/>
              </a:ext>
            </a:extLst>
          </p:cNvPr>
          <p:cNvCxnSpPr>
            <a:cxnSpLocks/>
            <a:stCxn id="90" idx="4"/>
            <a:endCxn id="88" idx="0"/>
          </p:cNvCxnSpPr>
          <p:nvPr/>
        </p:nvCxnSpPr>
        <p:spPr>
          <a:xfrm rot="16200000" flipH="1">
            <a:off x="1862932" y="4036219"/>
            <a:ext cx="1270000" cy="1747837"/>
          </a:xfrm>
          <a:prstGeom prst="bentConnector3">
            <a:avLst>
              <a:gd name="adj1" fmla="val 50000"/>
            </a:avLst>
          </a:prstGeom>
          <a:ln>
            <a:solidFill>
              <a:srgbClr val="0608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26">
            <a:extLst>
              <a:ext uri="{FF2B5EF4-FFF2-40B4-BE49-F238E27FC236}">
                <a16:creationId xmlns:a16="http://schemas.microsoft.com/office/drawing/2014/main" id="{F242CA09-9E47-091F-F022-AF67751D88EC}"/>
              </a:ext>
            </a:extLst>
          </p:cNvPr>
          <p:cNvSpPr/>
          <p:nvPr/>
        </p:nvSpPr>
        <p:spPr>
          <a:xfrm>
            <a:off x="8423275" y="3538538"/>
            <a:ext cx="1979613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отсутсвие фильров информации и дополнительных рекомендаций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66" name="Скругленный прямоугольник 26">
            <a:extLst>
              <a:ext uri="{FF2B5EF4-FFF2-40B4-BE49-F238E27FC236}">
                <a16:creationId xmlns:a16="http://schemas.microsoft.com/office/drawing/2014/main" id="{944DB768-CC51-2630-5EFE-2800331301C7}"/>
              </a:ext>
            </a:extLst>
          </p:cNvPr>
          <p:cNvSpPr/>
          <p:nvPr/>
        </p:nvSpPr>
        <p:spPr>
          <a:xfrm>
            <a:off x="8437563" y="2587625"/>
            <a:ext cx="1979612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 отсутсвие навигации для неопределившихся абитуриентов</a:t>
            </a:r>
            <a:endParaRPr lang="ru-RU" sz="1200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68" name="Скругленный прямоугольник 26">
            <a:extLst>
              <a:ext uri="{FF2B5EF4-FFF2-40B4-BE49-F238E27FC236}">
                <a16:creationId xmlns:a16="http://schemas.microsoft.com/office/drawing/2014/main" id="{6BB84928-5FA8-1B28-B014-06596D176087}"/>
              </a:ext>
            </a:extLst>
          </p:cNvPr>
          <p:cNvSpPr/>
          <p:nvPr/>
        </p:nvSpPr>
        <p:spPr>
          <a:xfrm>
            <a:off x="6037263" y="2581275"/>
            <a:ext cx="1979612" cy="720725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noProof="1">
                <a:solidFill>
                  <a:schemeClr val="tx1"/>
                </a:solidFill>
              </a:rPr>
              <a:t>Высокая конкуренция с похожими курсами других вузов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3CA3F51-DC9A-E5A8-BA9C-0BE0A5228C91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7027863" y="2324100"/>
            <a:ext cx="0" cy="247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946A3D-EF96-F288-EC70-B7AE48E9D71B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9459913" y="2359025"/>
            <a:ext cx="0" cy="215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EC5F691-3BAE-59E5-28C0-28B4297A72C0}"/>
              </a:ext>
            </a:extLst>
          </p:cNvPr>
          <p:cNvCxnSpPr>
            <a:cxnSpLocks/>
            <a:stCxn id="68" idx="2"/>
            <a:endCxn id="31" idx="0"/>
          </p:cNvCxnSpPr>
          <p:nvPr/>
        </p:nvCxnSpPr>
        <p:spPr>
          <a:xfrm>
            <a:off x="7027863" y="3302000"/>
            <a:ext cx="0" cy="23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D43B612-1FE8-AD8A-5FA2-F42D5C07FC5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9413875" y="3221038"/>
            <a:ext cx="0" cy="31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3DA61FD4-3C5D-6A17-8953-ED59A277D753}"/>
              </a:ext>
            </a:extLst>
          </p:cNvPr>
          <p:cNvCxnSpPr>
            <a:cxnSpLocks/>
            <a:stCxn id="31" idx="2"/>
            <a:endCxn id="27" idx="0"/>
          </p:cNvCxnSpPr>
          <p:nvPr/>
        </p:nvCxnSpPr>
        <p:spPr>
          <a:xfrm rot="16200000" flipH="1">
            <a:off x="7478713" y="3808413"/>
            <a:ext cx="290512" cy="11922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A78ED062-BA48-19D5-6914-2F50C8EE05B4}"/>
              </a:ext>
            </a:extLst>
          </p:cNvPr>
          <p:cNvCxnSpPr>
            <a:cxnSpLocks/>
            <a:stCxn id="65" idx="2"/>
            <a:endCxn id="27" idx="0"/>
          </p:cNvCxnSpPr>
          <p:nvPr/>
        </p:nvCxnSpPr>
        <p:spPr>
          <a:xfrm rot="5400000">
            <a:off x="8671719" y="3807619"/>
            <a:ext cx="290512" cy="11938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E657B1B-F80D-6FAA-8A55-BAE3BE346A9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C4C2F53-49D1-7B90-16EC-2639D61039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7892" name="TextBox 4">
            <a:extLst>
              <a:ext uri="{FF2B5EF4-FFF2-40B4-BE49-F238E27FC236}">
                <a16:creationId xmlns:a16="http://schemas.microsoft.com/office/drawing/2014/main" id="{7C90A8EF-953E-E4F1-1498-F196BA68D85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ИДЕИ РЕШЕНИЯ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01BD37F-FA58-0BB7-7CA7-33A3884ADC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9157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F4128EE-7D1A-1B2A-C83B-B835CFCC073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C8DE454C-CA42-2CA1-6118-F628EE0197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9159" name="Рисунок 13">
            <a:extLst>
              <a:ext uri="{FF2B5EF4-FFF2-40B4-BE49-F238E27FC236}">
                <a16:creationId xmlns:a16="http://schemas.microsoft.com/office/drawing/2014/main" id="{01C56F65-E938-2579-52E0-D644E0F60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B699FB4-AA4E-35AC-AC93-C4039A98C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9161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9F34B85-53F0-C748-716C-D7ACA1ECD01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FF6C15C-F8AE-417D-4B1D-A324993E3D4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6C979BB-39A0-5F92-A497-FD34A177157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5A934B1-B837-1A56-AC96-DE14BBDCD2C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2BFE528-0F7E-ED03-5CC4-5C09B92155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66" name="TextBox 23">
            <a:extLst>
              <a:ext uri="{FF2B5EF4-FFF2-40B4-BE49-F238E27FC236}">
                <a16:creationId xmlns:a16="http://schemas.microsoft.com/office/drawing/2014/main" id="{53CA79F0-43F8-E555-9B34-5F907262C5E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Реальность воплощения</a:t>
            </a:r>
          </a:p>
        </p:txBody>
      </p:sp>
      <p:sp>
        <p:nvSpPr>
          <p:cNvPr id="49167" name="TextBox 24">
            <a:extLst>
              <a:ext uri="{FF2B5EF4-FFF2-40B4-BE49-F238E27FC236}">
                <a16:creationId xmlns:a16="http://schemas.microsoft.com/office/drawing/2014/main" id="{401199B5-CEE5-D126-248B-2406CF84414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Ожидаемая эффективность</a:t>
            </a:r>
          </a:p>
        </p:txBody>
      </p:sp>
      <p:pic>
        <p:nvPicPr>
          <p:cNvPr id="49168" name="Рисунок 1">
            <a:extLst>
              <a:ext uri="{FF2B5EF4-FFF2-40B4-BE49-F238E27FC236}">
                <a16:creationId xmlns:a16="http://schemas.microsoft.com/office/drawing/2014/main" id="{66907B47-01A8-7FE1-7465-CBB19B60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1312863"/>
            <a:ext cx="6167437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5B25E52-78B2-6299-0E17-F0E0F3EA669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BB3E1A3-E4B7-41EB-E4A0-E4347AD0AA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B55D82E7-75E7-7E0E-D753-C38D01FBF97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D03897E-37EB-4770-C6D8-9F73F03770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chemeClr val="tx1"/>
                </a:solidFill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A183A1F-6330-978D-8EFA-A742CF13D0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chemeClr val="tx1"/>
                </a:solidFill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E888F50-980D-1ED8-35AE-0B965CED30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chemeClr val="tx1"/>
                </a:solidFill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2C09C04-71F2-66EC-EF98-9324514D62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chemeClr val="tx1"/>
                </a:solidFill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718A5E07-5D17-63FE-9E64-3D016B28B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dirty="0">
                <a:solidFill>
                  <a:srgbClr val="060823"/>
                </a:solidFill>
                <a:latin typeface="Aptos Display" panose="020B0604020202020204" pitchFamily="34" charset="0"/>
              </a:rPr>
              <a:t>Зав. </a:t>
            </a:r>
            <a:r>
              <a:rPr lang="ru-RU" b="1" dirty="0" smtClean="0">
                <a:solidFill>
                  <a:srgbClr val="060823"/>
                </a:solidFill>
                <a:latin typeface="Aptos Display" panose="020B0604020202020204" pitchFamily="34" charset="0"/>
              </a:rPr>
              <a:t>кафедрой «</a:t>
            </a:r>
            <a:r>
              <a:rPr lang="ru-RU" b="1" dirty="0" err="1" smtClean="0">
                <a:solidFill>
                  <a:srgbClr val="060823"/>
                </a:solidFill>
                <a:latin typeface="Aptos Display" panose="020B0604020202020204" pitchFamily="34" charset="0"/>
              </a:rPr>
              <a:t>УиЗИ</a:t>
            </a:r>
            <a:r>
              <a:rPr lang="ru-RU" b="1" dirty="0" smtClean="0">
                <a:solidFill>
                  <a:srgbClr val="060823"/>
                </a:solidFill>
                <a:latin typeface="Aptos Display" panose="020B0604020202020204" pitchFamily="34" charset="0"/>
              </a:rPr>
              <a:t>»</a:t>
            </a:r>
            <a:endParaRPr lang="ru-RU" b="1" noProof="1">
              <a:solidFill>
                <a:srgbClr val="060823"/>
              </a:solidFill>
              <a:latin typeface="Aptos Display" panose="020B0604020202020204" pitchFamily="34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78EC422-B8FB-FA42-BF22-47B454F57A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Повысить количество абитуриентов образовательной программы </a:t>
            </a:r>
            <a:r>
              <a:rPr lang="ru-RU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«</a:t>
            </a:r>
            <a:r>
              <a:rPr lang="ru-RU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Управление </a:t>
            </a: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в технических </a:t>
            </a:r>
            <a:r>
              <a:rPr lang="ru-RU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системах</a:t>
            </a:r>
            <a:r>
              <a:rPr lang="ru-RU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»</a:t>
            </a:r>
            <a:endParaRPr lang="ru-RU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C7FF9328-8980-25C2-36BB-1E4058F1E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Недостаточная осведомленность целевой аудитории</a:t>
            </a:r>
            <a:r>
              <a:rPr lang="en-US" b="1" dirty="0">
                <a:solidFill>
                  <a:schemeClr val="tx1"/>
                </a:solidFill>
                <a:latin typeface="Aptos Display" panose="020B0604020202020204" pitchFamily="34" charset="0"/>
              </a:rPr>
              <a:t> </a:t>
            </a: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о программе</a:t>
            </a:r>
            <a:endParaRPr lang="ru-RU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F27B8E2B-F5DB-D20C-2942-F6C18519F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существующий сайт кафедры носит информационный теоретический характер и не учитывает потребности и </a:t>
            </a:r>
            <a:r>
              <a:rPr lang="ru-RU" b="1" dirty="0" err="1">
                <a:solidFill>
                  <a:schemeClr val="tx1"/>
                </a:solidFill>
                <a:latin typeface="Aptos Display" panose="020B0604020202020204" pitchFamily="34" charset="0"/>
              </a:rPr>
              <a:t>осведомленность</a:t>
            </a:r>
            <a:r>
              <a:rPr lang="ru-RU" b="1" dirty="0">
                <a:solidFill>
                  <a:schemeClr val="tx1"/>
                </a:solidFill>
                <a:latin typeface="Aptos Display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студентов</a:t>
            </a:r>
            <a:endParaRPr lang="ru-RU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16396" name="TextBox 16">
            <a:extLst>
              <a:ext uri="{FF2B5EF4-FFF2-40B4-BE49-F238E27FC236}">
                <a16:creationId xmlns:a16="http://schemas.microsoft.com/office/drawing/2014/main" id="{59E9E7A7-66CA-AE48-97E3-1A81CF34A52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Кто?</a:t>
            </a:r>
          </a:p>
        </p:txBody>
      </p:sp>
      <p:sp>
        <p:nvSpPr>
          <p:cNvPr id="16397" name="TextBox 18">
            <a:extLst>
              <a:ext uri="{FF2B5EF4-FFF2-40B4-BE49-F238E27FC236}">
                <a16:creationId xmlns:a16="http://schemas.microsoft.com/office/drawing/2014/main" id="{CC099DCA-1C02-59BE-7949-85B81EAA1FB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Что конкретно?</a:t>
            </a:r>
          </a:p>
        </p:txBody>
      </p:sp>
      <p:sp>
        <p:nvSpPr>
          <p:cNvPr id="16398" name="TextBox 19">
            <a:extLst>
              <a:ext uri="{FF2B5EF4-FFF2-40B4-BE49-F238E27FC236}">
                <a16:creationId xmlns:a16="http://schemas.microsoft.com/office/drawing/2014/main" id="{95C85B7B-5CAA-4391-08F0-6C5C2724D38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В чём основной сбой?</a:t>
            </a:r>
          </a:p>
        </p:txBody>
      </p:sp>
      <p:sp>
        <p:nvSpPr>
          <p:cNvPr id="16399" name="TextBox 20">
            <a:extLst>
              <a:ext uri="{FF2B5EF4-FFF2-40B4-BE49-F238E27FC236}">
                <a16:creationId xmlns:a16="http://schemas.microsoft.com/office/drawing/2014/main" id="{8530EF12-1781-6189-6F86-FCE5BF3138D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Почему не подходят?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410F444-0F16-04FF-B7BE-7E05DE5A3F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401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C638F96-22B9-E136-FBC0-CF9E29E4C5E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6E64FBA2-277D-3551-AB7B-9E3CB426F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403" name="Рисунок 24">
            <a:extLst>
              <a:ext uri="{FF2B5EF4-FFF2-40B4-BE49-F238E27FC236}">
                <a16:creationId xmlns:a16="http://schemas.microsoft.com/office/drawing/2014/main" id="{46965BB2-0E6A-4A4D-1E3E-F0ED2411A4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5EB74F20-D106-7285-2080-BB69F905B6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6405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0472535F-8585-9A6C-83B9-69BE6AF88F6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3CF068F4-D09A-F390-E117-BB9E9C86F90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D9DA8D0-1CDE-788A-C544-90B5D5456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9940" name="TextBox 4">
            <a:extLst>
              <a:ext uri="{FF2B5EF4-FFF2-40B4-BE49-F238E27FC236}">
                <a16:creationId xmlns:a16="http://schemas.microsoft.com/office/drawing/2014/main" id="{59F97CDE-CB06-EC67-D7F5-56831A252C4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ИДЕИ РЕШЕНИЯ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640CC89-2366-800B-0FF0-0FA41F3364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205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2A0AC7-69C6-220F-7BDC-5447E6BCFBB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69A29AB3-B64C-B3EA-6B3D-3FB34424B4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207" name="Рисунок 13">
            <a:extLst>
              <a:ext uri="{FF2B5EF4-FFF2-40B4-BE49-F238E27FC236}">
                <a16:creationId xmlns:a16="http://schemas.microsoft.com/office/drawing/2014/main" id="{B52AA9A0-161E-8FE5-EFE7-25B559602F1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354B81E-8F76-A1C0-E697-2D205FCC7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209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1935F6D-4121-291D-44DA-341868811FB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15A87BE-AA38-8D05-A60B-EC466558BA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DB74B98-8979-B2FA-1C4A-7763376DEBB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337F66-67DC-D7DB-F227-A12D42086F3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2C57C4B-249E-D1FC-E2B6-8FCAA5F00EF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14" name="TextBox 23">
            <a:extLst>
              <a:ext uri="{FF2B5EF4-FFF2-40B4-BE49-F238E27FC236}">
                <a16:creationId xmlns:a16="http://schemas.microsoft.com/office/drawing/2014/main" id="{FF73D80E-D064-AB8E-45C4-F07E67A8043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Реальность воплощения</a:t>
            </a:r>
          </a:p>
        </p:txBody>
      </p:sp>
      <p:sp>
        <p:nvSpPr>
          <p:cNvPr id="51215" name="TextBox 24">
            <a:extLst>
              <a:ext uri="{FF2B5EF4-FFF2-40B4-BE49-F238E27FC236}">
                <a16:creationId xmlns:a16="http://schemas.microsoft.com/office/drawing/2014/main" id="{7421DBCD-B1CD-FFF3-6D83-DAF30B0EBAA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Ожидаемая эффективность</a:t>
            </a:r>
          </a:p>
        </p:txBody>
      </p:sp>
      <p:sp>
        <p:nvSpPr>
          <p:cNvPr id="39954" name="Прямоугольник 2">
            <a:extLst>
              <a:ext uri="{FF2B5EF4-FFF2-40B4-BE49-F238E27FC236}">
                <a16:creationId xmlns:a16="http://schemas.microsoft.com/office/drawing/2014/main" id="{4A5FC49D-C334-282B-CDF0-54622F45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84313"/>
            <a:ext cx="1086326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2400" b="1" dirty="0">
                <a:latin typeface="+mn-lt"/>
              </a:rPr>
              <a:t>МЫ ВЫБРАЛИ КОМПЛЕКС РЕШЕНИЙ СОСТОЯЩИЙ ИЗ</a:t>
            </a:r>
            <a:r>
              <a:rPr lang="en-US" altLang="zh-CN" sz="2400" b="1" dirty="0">
                <a:latin typeface="+mn-lt"/>
              </a:rPr>
              <a:t>:</a:t>
            </a:r>
            <a:endParaRPr lang="ru-RU" altLang="zh-CN" sz="2400" b="1" dirty="0">
              <a:solidFill>
                <a:srgbClr val="642DC0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9B92C-D5E4-E55B-ED90-C0B0BD4689E4}"/>
              </a:ext>
            </a:extLst>
          </p:cNvPr>
          <p:cNvSpPr txBox="1"/>
          <p:nvPr/>
        </p:nvSpPr>
        <p:spPr>
          <a:xfrm>
            <a:off x="762000" y="1717214"/>
            <a:ext cx="106680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Редизайн сайта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понятная структура, акцент на карьеру и студенческие проекты.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Активность в соцсетях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VK,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Telegram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посты,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сторис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интервью с выпускниками.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Онлайн-мероприятия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вебинары, встречи с преподавателями и студентами.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Чат-бот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консультации по поступлению, курсам и мероприятиям.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5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Видео-контент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экскурсии по кафедре, студенческие влоги, рассказы о профессиях.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6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Сотрудничество с компаниями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участие в проектах и стажировках.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7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Цифровые сертификаты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за участие в мероприятиях, как дополнительная мотивация.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CBA2144-BC56-933D-02F0-A5E8C9B47D8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BF59184-7135-22A1-8AA8-20EBB48CD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3251" name="TextBox 4">
            <a:extLst>
              <a:ext uri="{FF2B5EF4-FFF2-40B4-BE49-F238E27FC236}">
                <a16:creationId xmlns:a16="http://schemas.microsoft.com/office/drawing/2014/main" id="{6408D599-3C26-31A7-0356-7A35E2581EF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 dirty="0">
                <a:solidFill>
                  <a:schemeClr val="bg1"/>
                </a:solidFill>
                <a:latin typeface="Akrobat Black" pitchFamily="2" charset="0"/>
              </a:rPr>
              <a:t>ТРЕБОВАНИЯ К РЕШЕНИЮ</a:t>
            </a:r>
          </a:p>
        </p:txBody>
      </p:sp>
      <p:sp>
        <p:nvSpPr>
          <p:cNvPr id="53252" name="TextBox 9">
            <a:extLst>
              <a:ext uri="{FF2B5EF4-FFF2-40B4-BE49-F238E27FC236}">
                <a16:creationId xmlns:a16="http://schemas.microsoft.com/office/drawing/2014/main" id="{9997F1C9-49A2-9942-C52D-B05946E522E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2000" b="1">
                <a:solidFill>
                  <a:schemeClr val="bg1"/>
                </a:solidFill>
                <a:latin typeface="Akrobat Black" pitchFamily="2" charset="0"/>
              </a:rPr>
              <a:t>РЕШЕНИЕ ДОЛЖНО БЫТЬ:</a:t>
            </a:r>
          </a:p>
        </p:txBody>
      </p:sp>
      <p:sp>
        <p:nvSpPr>
          <p:cNvPr id="53253" name="TextBox 11">
            <a:extLst>
              <a:ext uri="{FF2B5EF4-FFF2-40B4-BE49-F238E27FC236}">
                <a16:creationId xmlns:a16="http://schemas.microsoft.com/office/drawing/2014/main" id="{8C0AC587-0CB1-32B3-91E5-645504A0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ru-RU" altLang="zh-CN" sz="1400">
                <a:solidFill>
                  <a:schemeClr val="bg1"/>
                </a:solidFill>
                <a:latin typeface="Akrobat" pitchFamily="2" charset="0"/>
              </a:rPr>
              <a:t>Введите информацию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AC9A3B6-F836-9B9C-B9D2-92B670A168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3255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007E18-6E06-88D5-72E9-52028AFEB71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5A8CA736-6556-28AB-FCDA-2828684FAA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3257" name="Рисунок 23">
            <a:extLst>
              <a:ext uri="{FF2B5EF4-FFF2-40B4-BE49-F238E27FC236}">
                <a16:creationId xmlns:a16="http://schemas.microsoft.com/office/drawing/2014/main" id="{E4078D13-0EA2-E9E8-9E20-3B59B0B50D6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0F533223-96BD-F4D6-745F-45C1C0BDB4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3259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FE310DA1-BBBB-A072-5BC7-2FE8FF07CAD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7">
            <a:extLst>
              <a:ext uri="{FF2B5EF4-FFF2-40B4-BE49-F238E27FC236}">
                <a16:creationId xmlns:a16="http://schemas.microsoft.com/office/drawing/2014/main" id="{61D59450-6FB3-6C82-9A95-41BA5808E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41999" name="TextBox 11">
            <a:extLst>
              <a:ext uri="{FF2B5EF4-FFF2-40B4-BE49-F238E27FC236}">
                <a16:creationId xmlns:a16="http://schemas.microsoft.com/office/drawing/2014/main" id="{54BB9127-9CCB-D99D-9B97-B257C4CC0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401888"/>
            <a:ext cx="4624387" cy="3970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Цифровым (охват через соцсети, сайт, онлайн-платформы)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Практико-ориентированным (проекты, мастер-классы).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Низкобюджетным (студенческий контент, бесплатные инструменты).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Масштабируемым (для других программ РУТ МИИТ).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Релевантным (контент для поколения 15-18 лет).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Автоматизированным (чат-бот, онлайн-регистрация).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j-lt"/>
              </a:rPr>
              <a:t>Прозрачным (открытая статистика на сайте).</a:t>
            </a:r>
          </a:p>
        </p:txBody>
      </p:sp>
      <p:sp>
        <p:nvSpPr>
          <p:cNvPr id="42000" name="TextBox 39">
            <a:extLst>
              <a:ext uri="{FF2B5EF4-FFF2-40B4-BE49-F238E27FC236}">
                <a16:creationId xmlns:a16="http://schemas.microsoft.com/office/drawing/2014/main" id="{97F28A87-D1B4-CB7E-75B5-CC4E3E8E0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25" y="2093913"/>
            <a:ext cx="4624388" cy="39703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Привлечение заинтересованных абитуриентов через соцсети.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Публикация студенческих проектов.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Проведение онлайн-мероприятия.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Автоматизация коммуникации (чат-бот).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Сбор обратной связи через интерактивные опросы.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Трансляция дней открытых дверей.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Интеграция с партнёрскими компаниями.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Таргетированная реклама в соцсетях</a:t>
            </a:r>
            <a:r>
              <a:rPr lang="en-US" altLang="zh-CN" sz="1800" dirty="0">
                <a:latin typeface="+mn-lt"/>
              </a:rPr>
              <a:t>.</a:t>
            </a:r>
            <a:endParaRPr lang="ru-RU" altLang="zh-CN" sz="1800" dirty="0">
              <a:latin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Виртуальный тур по кафедре.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ptos Display" panose="020B0004020202020204" pitchFamily="34" charset="0"/>
              <a:buAutoNum type="arabicPeriod"/>
              <a:defRPr/>
            </a:pPr>
            <a:r>
              <a:rPr lang="ru-RU" altLang="zh-CN" sz="1800" dirty="0">
                <a:latin typeface="+mn-lt"/>
              </a:rPr>
              <a:t>Выдача цифровых сертификатов участникам.</a:t>
            </a:r>
          </a:p>
        </p:txBody>
      </p: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7D2183D8-2905-08B9-D9F9-42AD4A9A720F}"/>
              </a:ext>
            </a:extLst>
          </p:cNvPr>
          <p:cNvSpPr/>
          <p:nvPr/>
        </p:nvSpPr>
        <p:spPr>
          <a:xfrm>
            <a:off x="602456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tx1"/>
              </a:solidFill>
              <a:latin typeface="Akrob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DA661-3542-A5DB-BEC7-20DE7F10B78D}"/>
              </a:ext>
            </a:extLst>
          </p:cNvPr>
          <p:cNvSpPr txBox="1"/>
          <p:nvPr/>
        </p:nvSpPr>
        <p:spPr>
          <a:xfrm>
            <a:off x="900113" y="1842813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S" sz="2000" b="1" dirty="0">
                <a:latin typeface="+mj-lt"/>
              </a:rPr>
              <a:t>Решение должно быть</a:t>
            </a:r>
            <a:r>
              <a:rPr lang="en-US" sz="2000" b="1" dirty="0">
                <a:latin typeface="+mj-lt"/>
              </a:rPr>
              <a:t>:</a:t>
            </a:r>
            <a:endParaRPr lang="ru-US" sz="20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2701A-7F81-1280-812F-B725842BCD97}"/>
              </a:ext>
            </a:extLst>
          </p:cNvPr>
          <p:cNvSpPr txBox="1"/>
          <p:nvPr/>
        </p:nvSpPr>
        <p:spPr>
          <a:xfrm>
            <a:off x="6423025" y="1782591"/>
            <a:ext cx="4798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S" sz="2000" b="1" dirty="0">
                <a:latin typeface="+mn-lt"/>
              </a:rPr>
              <a:t>Решение имеет следующие функции</a:t>
            </a:r>
            <a:r>
              <a:rPr lang="en-US" sz="2000" b="1" dirty="0">
                <a:latin typeface="+mn-lt"/>
              </a:rPr>
              <a:t>:</a:t>
            </a:r>
            <a:endParaRPr lang="ru-US" sz="2000" b="1" dirty="0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D6232F-A75B-9674-01F5-65A21C08F76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8B6F4A3-9BB7-8630-6F40-1141C910EF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latin typeface="Aptos Display" panose="020B0604020202020204" pitchFamily="34" charset="0"/>
            </a:endParaRPr>
          </a:p>
        </p:txBody>
      </p:sp>
      <p:sp>
        <p:nvSpPr>
          <p:cNvPr id="55299" name="TextBox 4">
            <a:extLst>
              <a:ext uri="{FF2B5EF4-FFF2-40B4-BE49-F238E27FC236}">
                <a16:creationId xmlns:a16="http://schemas.microsoft.com/office/drawing/2014/main" id="{17D39023-7FBD-0B1A-2DB7-EE6C296B1E2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 dirty="0">
                <a:solidFill>
                  <a:schemeClr val="bg1"/>
                </a:solidFill>
                <a:latin typeface="Akrobat Black" pitchFamily="2" charset="0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4ECB0FFC-9332-F3F0-CA13-764BE152D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C4BF32B-9748-7520-820A-7C0A6FD48B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Чего-то хочет</a:t>
            </a:r>
            <a:r>
              <a:rPr lang="ru-RU" sz="1600" b="1" noProof="1">
                <a:solidFill>
                  <a:schemeClr val="tx1"/>
                </a:solidFill>
              </a:rPr>
              <a:t>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45AEB6A-561A-8844-58FB-06119D12A9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834ACDD-6534-BC2E-30C8-96D66620C4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tx1"/>
                </a:solidFill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B31EED1-21E7-2A3D-BBA2-08611F99F7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dirty="0">
                <a:solidFill>
                  <a:srgbClr val="060823"/>
                </a:solidFill>
                <a:latin typeface="Aptos Display" panose="020B0604020202020204" pitchFamily="34" charset="0"/>
              </a:rPr>
              <a:t>Зав. </a:t>
            </a:r>
            <a:r>
              <a:rPr lang="ru-RU" sz="1600" b="1" dirty="0">
                <a:solidFill>
                  <a:srgbClr val="060823"/>
                </a:solidFill>
                <a:latin typeface="Aptos Display" panose="020B0604020202020204" pitchFamily="34" charset="0"/>
              </a:rPr>
              <a:t>к</a:t>
            </a:r>
            <a:r>
              <a:rPr lang="ru-RU" sz="1600" b="1" dirty="0" smtClean="0">
                <a:solidFill>
                  <a:srgbClr val="060823"/>
                </a:solidFill>
                <a:latin typeface="Aptos Display" panose="020B0604020202020204" pitchFamily="34" charset="0"/>
              </a:rPr>
              <a:t>афедрой «</a:t>
            </a:r>
            <a:r>
              <a:rPr lang="ru-RU" sz="1600" b="1" dirty="0" err="1" smtClean="0">
                <a:solidFill>
                  <a:srgbClr val="060823"/>
                </a:solidFill>
                <a:latin typeface="Aptos Display" panose="020B0604020202020204" pitchFamily="34" charset="0"/>
              </a:rPr>
              <a:t>УиЗИ</a:t>
            </a:r>
            <a:r>
              <a:rPr lang="ru-RU" sz="1600" b="1" dirty="0" smtClean="0">
                <a:solidFill>
                  <a:srgbClr val="060823"/>
                </a:solidFill>
                <a:latin typeface="Aptos Display" panose="020B0604020202020204" pitchFamily="34" charset="0"/>
              </a:rPr>
              <a:t>»</a:t>
            </a:r>
            <a:endParaRPr lang="ru-RU" sz="1600" b="1" noProof="1">
              <a:solidFill>
                <a:srgbClr val="060823"/>
              </a:solidFill>
              <a:latin typeface="Aptos Display" panose="020B0604020202020204" pitchFamily="34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E67B91-F0FF-FDEB-B771-BDE1C42F8A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Повысить количество абитуриентов образовательной программы </a:t>
            </a:r>
            <a:r>
              <a:rPr lang="ru-RU" sz="1600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«</a:t>
            </a:r>
            <a:r>
              <a:rPr lang="ru-RU" sz="1600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Управление </a:t>
            </a: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в технических </a:t>
            </a:r>
            <a:r>
              <a:rPr lang="ru-RU" sz="1600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системах»</a:t>
            </a:r>
            <a:endParaRPr lang="ru-RU" sz="1600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90FA07F5-24E0-FE73-48B1-C4128DFBCE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Недостаточная осведомленность целевой аудитории</a:t>
            </a:r>
            <a:r>
              <a:rPr lang="en-US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о программе</a:t>
            </a:r>
            <a:endParaRPr lang="ru-RU" sz="1600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4748C90-DF5E-6132-D8E8-303E5820A0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Существующий </a:t>
            </a: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сайт кафедры носит информационный теоретический характер и не учитывает потребности и </a:t>
            </a:r>
            <a:r>
              <a:rPr lang="ru-RU" sz="1600" b="1" dirty="0" err="1">
                <a:solidFill>
                  <a:schemeClr val="tx1"/>
                </a:solidFill>
                <a:latin typeface="Aptos Display" panose="020B0604020202020204" pitchFamily="34" charset="0"/>
              </a:rPr>
              <a:t>осведомленность</a:t>
            </a:r>
            <a:r>
              <a:rPr lang="ru-RU" sz="1600" b="1" dirty="0">
                <a:solidFill>
                  <a:schemeClr val="tx1"/>
                </a:solidFill>
                <a:latin typeface="Aptos Display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1"/>
                </a:solidFill>
                <a:latin typeface="Aptos Display" panose="020B0604020202020204" pitchFamily="34" charset="0"/>
              </a:rPr>
              <a:t>студентов</a:t>
            </a:r>
            <a:endParaRPr lang="ru-RU" sz="1600" b="1" noProof="1">
              <a:solidFill>
                <a:schemeClr val="tx1"/>
              </a:solidFill>
              <a:latin typeface="Aptos Display" panose="020B0604020202020204" pitchFamily="34" charset="0"/>
            </a:endParaRPr>
          </a:p>
        </p:txBody>
      </p:sp>
      <p:sp>
        <p:nvSpPr>
          <p:cNvPr id="55308" name="TextBox 16">
            <a:extLst>
              <a:ext uri="{FF2B5EF4-FFF2-40B4-BE49-F238E27FC236}">
                <a16:creationId xmlns:a16="http://schemas.microsoft.com/office/drawing/2014/main" id="{423A20E8-1592-90F6-B6FC-DB7310998B3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Кто?</a:t>
            </a:r>
          </a:p>
        </p:txBody>
      </p:sp>
      <p:sp>
        <p:nvSpPr>
          <p:cNvPr id="55309" name="TextBox 18">
            <a:extLst>
              <a:ext uri="{FF2B5EF4-FFF2-40B4-BE49-F238E27FC236}">
                <a16:creationId xmlns:a16="http://schemas.microsoft.com/office/drawing/2014/main" id="{2DC1052C-CB99-3440-7737-0113FEB624D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Что конкретно?</a:t>
            </a:r>
          </a:p>
        </p:txBody>
      </p:sp>
      <p:sp>
        <p:nvSpPr>
          <p:cNvPr id="55310" name="TextBox 19">
            <a:extLst>
              <a:ext uri="{FF2B5EF4-FFF2-40B4-BE49-F238E27FC236}">
                <a16:creationId xmlns:a16="http://schemas.microsoft.com/office/drawing/2014/main" id="{D8FF14B5-15D7-C9A8-732F-F0D907AB100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В чём основной сбой?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77B0569-C747-28F0-AA6C-78CB9F8C2F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bg1"/>
                </a:solidFill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bg1"/>
                </a:solidFill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385391E6-CD44-4112-EF73-F333EBBE40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b="1" noProof="1">
                <a:solidFill>
                  <a:schemeClr val="bg1"/>
                </a:solidFill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8FC10AC1-3804-F376-8A2D-3DCBFD6C3E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rgbClr val="060823"/>
                </a:solidFill>
                <a:latin typeface="Aptos Display" panose="020B0604020202020204" pitchFamily="34" charset="0"/>
              </a:rPr>
              <a:t>а именно, практико-ориентированный цифровой комплекс решений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92574835-0E94-93EE-7FE5-A0F3566FEB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600" b="1" noProof="1">
                <a:solidFill>
                  <a:srgbClr val="060823"/>
                </a:solidFill>
                <a:latin typeface="Aptos Display" panose="020B0604020202020204" pitchFamily="34" charset="0"/>
              </a:rPr>
              <a:t>цифровизации коммуникаций, практико-ориентированному подходу и партнёрствам с компаниями.</a:t>
            </a:r>
          </a:p>
        </p:txBody>
      </p:sp>
      <p:sp>
        <p:nvSpPr>
          <p:cNvPr id="55315" name="TextBox 26">
            <a:extLst>
              <a:ext uri="{FF2B5EF4-FFF2-40B4-BE49-F238E27FC236}">
                <a16:creationId xmlns:a16="http://schemas.microsoft.com/office/drawing/2014/main" id="{B7CCEECE-84CD-3808-85B8-057EF3FD706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Что конкретно?</a:t>
            </a:r>
          </a:p>
        </p:txBody>
      </p:sp>
      <p:sp>
        <p:nvSpPr>
          <p:cNvPr id="55316" name="TextBox 27">
            <a:extLst>
              <a:ext uri="{FF2B5EF4-FFF2-40B4-BE49-F238E27FC236}">
                <a16:creationId xmlns:a16="http://schemas.microsoft.com/office/drawing/2014/main" id="{3D8D02F5-0F4D-B8DC-BDB7-72ED0547082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 dirty="0">
                <a:solidFill>
                  <a:srgbClr val="808080"/>
                </a:solidFill>
                <a:latin typeface="Akrobat" pitchFamily="2" charset="0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55C095-43C8-B6C5-D72D-1B549CEE8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5318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D1D35BB-5532-2615-08F1-C27D4D736E4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E14CB392-9E1E-EB82-21EF-C3563653E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5320" name="Рисунок 30">
            <a:extLst>
              <a:ext uri="{FF2B5EF4-FFF2-40B4-BE49-F238E27FC236}">
                <a16:creationId xmlns:a16="http://schemas.microsoft.com/office/drawing/2014/main" id="{4FCE9189-B4DB-7EDB-E75D-D663510F28D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3E981F0-3D4F-DD86-1A87-B59E68F4B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5322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079C5625-0DC6-9DA0-274A-A545C54A65E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97F7E75-5AF6-EAED-171A-BB18295D694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03CA63A-8F71-A54B-86E7-597F44FFE7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Бот-помощник для сайта института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33D0033-736E-DD70-0D7A-4C2D63881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7348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628C9DA-1D78-3213-A7B8-79D2AD9B729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0BE07A93-B447-5F22-93F1-C99FFD060B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7350" name="Рисунок 13">
            <a:extLst>
              <a:ext uri="{FF2B5EF4-FFF2-40B4-BE49-F238E27FC236}">
                <a16:creationId xmlns:a16="http://schemas.microsoft.com/office/drawing/2014/main" id="{E0EF5F79-15E1-DC46-9F50-C2C80F362E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BF2BFFE-8DDE-C2F9-5D4A-F3944D45D9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7352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B1C85959-C5FD-1922-0760-C735E8B11E4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728AE1F-CF03-B07B-34C8-1E35104B496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5EC5A97-A9E2-44F5-CFE0-18305C73560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FCAD163-DA19-2E37-D245-77CF5E3CF5E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20FEE9-2157-4529-1687-9350886BEA1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357" name="TextBox 23">
            <a:extLst>
              <a:ext uri="{FF2B5EF4-FFF2-40B4-BE49-F238E27FC236}">
                <a16:creationId xmlns:a16="http://schemas.microsoft.com/office/drawing/2014/main" id="{D20FD835-B628-A946-6AD6-E7BD0C9D9BD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Реальность воплощения</a:t>
            </a:r>
          </a:p>
        </p:txBody>
      </p:sp>
      <p:sp>
        <p:nvSpPr>
          <p:cNvPr id="57358" name="TextBox 24">
            <a:extLst>
              <a:ext uri="{FF2B5EF4-FFF2-40B4-BE49-F238E27FC236}">
                <a16:creationId xmlns:a16="http://schemas.microsoft.com/office/drawing/2014/main" id="{78FB42C0-6BB4-598B-D0FF-AD2823E75CD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Ожидаемая эффективность</a:t>
            </a:r>
          </a:p>
        </p:txBody>
      </p:sp>
      <p:sp>
        <p:nvSpPr>
          <p:cNvPr id="46096" name="Прямоугольник 2">
            <a:extLst>
              <a:ext uri="{FF2B5EF4-FFF2-40B4-BE49-F238E27FC236}">
                <a16:creationId xmlns:a16="http://schemas.microsoft.com/office/drawing/2014/main" id="{C6184F38-48A8-6263-88CB-3F1698842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441450"/>
            <a:ext cx="4586288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2000" b="1" dirty="0">
                <a:latin typeface="+mn-lt"/>
              </a:rPr>
              <a:t>Бот-помощник для сайта института</a:t>
            </a:r>
            <a:r>
              <a:rPr lang="en-US" altLang="ru-RU" sz="2000" b="1" dirty="0">
                <a:latin typeface="+mn-lt"/>
              </a:rPr>
              <a:t>:</a:t>
            </a:r>
          </a:p>
        </p:txBody>
      </p:sp>
      <p:sp>
        <p:nvSpPr>
          <p:cNvPr id="46097" name="Прямоугольник 1">
            <a:extLst>
              <a:ext uri="{FF2B5EF4-FFF2-40B4-BE49-F238E27FC236}">
                <a16:creationId xmlns:a16="http://schemas.microsoft.com/office/drawing/2014/main" id="{E4251C9C-FC09-E4A2-5354-030F09EA4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963738"/>
            <a:ext cx="5299075" cy="40934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Упрощает взаимодействие пользователей с сайтом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Отвечает на часто задаваемые вопросы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Помогает в навигации и поиске информации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Предоставляет данные о программах и мероприятиях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Работает круглосуточно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Повышает удовлетворённость посетителей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Улучшает пользовательский опыт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2000" dirty="0">
                <a:latin typeface="+mn-lt"/>
              </a:rPr>
              <a:t>Продвигает образовательные услуги</a:t>
            </a:r>
          </a:p>
        </p:txBody>
      </p:sp>
      <p:sp>
        <p:nvSpPr>
          <p:cNvPr id="57361" name="Прямоугольник 2">
            <a:extLst>
              <a:ext uri="{FF2B5EF4-FFF2-40B4-BE49-F238E27FC236}">
                <a16:creationId xmlns:a16="http://schemas.microsoft.com/office/drawing/2014/main" id="{0CBE4CF7-F0A9-F406-5C7B-35178180F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476250"/>
            <a:ext cx="7219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ПЕРЕХОД К ПРОДУКТУ</a:t>
            </a:r>
          </a:p>
        </p:txBody>
      </p:sp>
      <p:pic>
        <p:nvPicPr>
          <p:cNvPr id="57362" name="Рисунок 4">
            <a:extLst>
              <a:ext uri="{FF2B5EF4-FFF2-40B4-BE49-F238E27FC236}">
                <a16:creationId xmlns:a16="http://schemas.microsoft.com/office/drawing/2014/main" id="{59FAC066-74B1-EDA4-4AF9-25A4321A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3738"/>
            <a:ext cx="54895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114F909-B46A-2FE0-D354-43D2297171F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06240F4-D94D-50B8-19BD-458C54D728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1D27638-6979-2CD5-8E6B-022FFFC61E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9396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3B90979-9CC9-0858-3676-875E96BF070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00746281-51F5-5886-B1A5-9A431AF1B3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9398" name="Рисунок 13">
            <a:extLst>
              <a:ext uri="{FF2B5EF4-FFF2-40B4-BE49-F238E27FC236}">
                <a16:creationId xmlns:a16="http://schemas.microsoft.com/office/drawing/2014/main" id="{2C54C171-AF51-0726-57E3-D742453D19F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6C34E0F-AD76-52F0-0D1A-C78D6F61AB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9400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1162C73-51A6-223C-CD96-803ED2469F9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Прямоугольник 32">
            <a:extLst>
              <a:ext uri="{FF2B5EF4-FFF2-40B4-BE49-F238E27FC236}">
                <a16:creationId xmlns:a16="http://schemas.microsoft.com/office/drawing/2014/main" id="{AD8CD2A0-329A-44A3-B360-4938A7254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139" name="Прямоугольник 1">
            <a:extLst>
              <a:ext uri="{FF2B5EF4-FFF2-40B4-BE49-F238E27FC236}">
                <a16:creationId xmlns:a16="http://schemas.microsoft.com/office/drawing/2014/main" id="{B33CBFDE-57A7-8F06-2C15-2E7FE2EA0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47638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ОСНОВНОЙ СТРАНИЦЫ ВУЗОВ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83CE6000-81C4-BDAB-DDE5-898009D30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217917"/>
              </p:ext>
            </p:extLst>
          </p:nvPr>
        </p:nvGraphicFramePr>
        <p:xfrm>
          <a:off x="425451" y="1137949"/>
          <a:ext cx="11341099" cy="5536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5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041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Университет</a:t>
                      </a:r>
                    </a:p>
                  </a:txBody>
                  <a:tcPr marL="91435" marR="91435" marT="42111" marB="421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МФТИ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https://mipt.ru)</a:t>
                      </a:r>
                      <a:endParaRPr lang="ru-RU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2111" marB="421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МИИТ (https://www.miit.ru)</a:t>
                      </a:r>
                    </a:p>
                  </a:txBody>
                  <a:tcPr marL="91435" marR="91435" marT="42111" marB="421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85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dirty="0">
                          <a:latin typeface="+mn-lt"/>
                          <a:cs typeface="Times New Roman" panose="02020603050405020304" pitchFamily="18" charset="0"/>
                        </a:rPr>
                        <a:t>Дизайн и визуальный стиль</a:t>
                      </a:r>
                      <a:endParaRPr lang="ru-RU" sz="1600" b="1" i="0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5" marR="91435" marT="42111" marB="4211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dirty="0">
                          <a:latin typeface="+mn-lt"/>
                          <a:cs typeface="Times New Roman" panose="02020603050405020304" pitchFamily="18" charset="0"/>
                        </a:rPr>
                        <a:t>Современный, лаконичный, академический стиль. Используются фирменные цвета, читаемый шрифт, аккуратная верстка.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5" marR="91435" marT="42111" marB="4211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Сайт оформлен официально, строгий дизайн. Присутствует перегруженность элементов на главной странице.</a:t>
                      </a:r>
                    </a:p>
                  </a:txBody>
                  <a:tcPr marL="91435" marR="91435" marT="42111" marB="42111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854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dirty="0">
                          <a:latin typeface="+mn-lt"/>
                          <a:cs typeface="Times New Roman" panose="02020603050405020304" pitchFamily="18" charset="0"/>
                        </a:rPr>
                        <a:t>Удобство навигации</a:t>
                      </a:r>
                      <a:endParaRPr lang="ru-RU" sz="1600" b="1" i="0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Удобное горизонтальное меню, есть быстрые ссылки, разделы структурированы логично.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Горизонтальное меню, крупное вертикальное меню. Страницы требуют дополнительных кликов для доступа к информации.</a:t>
                      </a:r>
                    </a:p>
                  </a:txBody>
                  <a:tcPr marL="91435" marR="91435" marT="42111" marB="421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910"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Мобильная адаптация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Отлично адаптирован, элементы хорошо масштабируются, меню становится компактным.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Навигация сложнее из-за большого объема текста и мелких элементов на мобильных экранах.</a:t>
                      </a:r>
                    </a:p>
                  </a:txBody>
                  <a:tcPr marL="91435" marR="91435" marT="42111" marB="421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07"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SEO-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оптимизация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Хорошая, есть семантические теги, </a:t>
                      </a:r>
                      <a:r>
                        <a:rPr lang="ru-RU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alt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breadcrumbs</a:t>
                      </a:r>
                      <a:r>
                        <a:rPr lang="ru-RU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Слабее, структура страницы простая, меньше </a:t>
                      </a:r>
                      <a:r>
                        <a:rPr lang="ru-RU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метаданных.</a:t>
                      </a:r>
                      <a:endParaRPr lang="ru-RU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5" marR="91435" marT="42111" marB="421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687"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Интерактивность / мультимедиа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Есть видеоматериалы, 3D-туры, формы заявок, расписания онлайн.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Преимущественно текстовая подача. Видеоконтент встречается редко, формы подачи информации сложнее.</a:t>
                      </a:r>
                    </a:p>
                  </a:txBody>
                  <a:tcPr marL="91441" marR="9144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687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Интеграция с соцсетями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Да: </a:t>
                      </a:r>
                      <a:r>
                        <a:rPr lang="ru-RU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ВКонтакте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Telegram, </a:t>
                      </a:r>
                      <a:r>
                        <a:rPr lang="ru-RU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YouTube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Instagram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— активные кнопки и ленты новостей.</a:t>
                      </a:r>
                    </a:p>
                  </a:txBody>
                  <a:tcPr marL="91435" marR="91435" marT="42111" marB="42111" anchor="ctr"/>
                </a:tc>
                <a:tc>
                  <a:txBody>
                    <a:bodyPr/>
                    <a:lstStyle/>
                    <a:p>
                      <a:pPr marL="107950" algn="just" defTabSz="914400" rtl="0" eaLnBrk="1" latinLnBrk="0" hangingPunct="1"/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Да, но активность ниже. Есть ссылки на Telegram, </a:t>
                      </a:r>
                      <a:r>
                        <a:rPr lang="ru-RU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ВКонтакте</a:t>
                      </a: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 но без встроенной трансляции или ленты.</a:t>
                      </a:r>
                    </a:p>
                  </a:txBody>
                  <a:tcPr marL="91441" marR="9144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8867B64-CA07-601B-47A9-59D636CB3EF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22F3D94-3429-5473-D345-71F02A4550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DC5D0F6-3660-A7B1-C109-107DC24712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444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BA1EBE8-5008-8396-7E8C-28B68AB1F91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FD5B500C-C333-84AA-90F5-821CE6641A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446" name="Рисунок 13">
            <a:extLst>
              <a:ext uri="{FF2B5EF4-FFF2-40B4-BE49-F238E27FC236}">
                <a16:creationId xmlns:a16="http://schemas.microsoft.com/office/drawing/2014/main" id="{766462F6-807D-8A9F-78CC-F831C893610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FB51DFE-7813-E996-C9E2-6C45FC3D96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448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B5257F2-A8A7-32F1-E66E-1420F3F84EE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9" name="Прямоугольник 32">
            <a:extLst>
              <a:ext uri="{FF2B5EF4-FFF2-40B4-BE49-F238E27FC236}">
                <a16:creationId xmlns:a16="http://schemas.microsoft.com/office/drawing/2014/main" id="{849B430B-C414-0774-F651-EE1AABB34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187" name="Прямоугольник 1">
            <a:extLst>
              <a:ext uri="{FF2B5EF4-FFF2-40B4-BE49-F238E27FC236}">
                <a16:creationId xmlns:a16="http://schemas.microsoft.com/office/drawing/2014/main" id="{FB786501-BFB5-8289-A616-9BAC6E52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47638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 СТРАНИЦЫ КАФЕДРЫ ДВУХ ВУЗОВ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B40880C4-4CB3-40F4-F824-2EE331BBF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782719"/>
              </p:ext>
            </p:extLst>
          </p:nvPr>
        </p:nvGraphicFramePr>
        <p:xfrm>
          <a:off x="425450" y="1239218"/>
          <a:ext cx="11341100" cy="5444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3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083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Кафедра</a:t>
                      </a:r>
                    </a:p>
                  </a:txBody>
                  <a:tcPr marL="91429" marR="91429" marT="42120" marB="421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ФРКТ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https://mipt.ru/education/basic-departments/kafedra-zashchity-informatsii)</a:t>
                      </a:r>
                      <a:endParaRPr lang="ru-RU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9" marR="91429" marT="42120" marB="421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6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УиЗИ</a:t>
                      </a:r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https://rut-miit.ru/depts/102</a:t>
                      </a:r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29" marR="91429" marT="42120" marB="421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0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Дизайн и визуальный стиль</a:t>
                      </a:r>
                    </a:p>
                  </a:txBody>
                  <a:tcPr marL="91429" marR="91429" marT="42120" marB="4212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Современный, минималистичный дизайн</a:t>
                      </a:r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структура сайта логична и интуитивно понятна.</a:t>
                      </a:r>
                    </a:p>
                  </a:txBody>
                  <a:tcPr marL="91429" marR="91429" marT="42120" marB="4212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Официальный стиль, акцент на текстовую информацию. Структура сайта может показаться перегруженной.</a:t>
                      </a:r>
                    </a:p>
                  </a:txBody>
                  <a:tcPr marL="91429" marR="91429" marT="42120" marB="4212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00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Удобство навигации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Удобное меню с быстрым доступом к основным разделам.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Навигация требует дополнительных кликов для доступа к нужной информации.</a:t>
                      </a:r>
                    </a:p>
                  </a:txBody>
                  <a:tcPr marL="91429" marR="91429" marT="42120" marB="421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00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Мобильная адаптация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Сайт полностью адаптирован для мобильных устройств; элементы хорошо масштабируются.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Навигация на мобильных устройствах менее удобна (большой объем текста).</a:t>
                      </a:r>
                    </a:p>
                  </a:txBody>
                  <a:tcPr marL="91429" marR="91429" marT="42120" marB="421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009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Доступность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Поддержка масштабирования, нормальный контраст.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Поддержка масштабирования присутствует, но проблемы с контрастностью.</a:t>
                      </a:r>
                    </a:p>
                  </a:txBody>
                  <a:tcPr marL="91429" marR="91429" marT="42120" marB="421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795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Интерактивность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Присутствуют формы обратной связи и ссылки на образовательные ресурсы.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Преимущественно текстовый контент; интерактивные элементы представлены в меньшей степени.</a:t>
                      </a:r>
                    </a:p>
                  </a:txBody>
                  <a:tcPr marL="91435" marR="91435" marT="45729" marB="457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3795"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Контент и информация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Представлена основная информация о кафедре, направлениях подготовки и контактные данные.</a:t>
                      </a:r>
                    </a:p>
                  </a:txBody>
                  <a:tcPr marL="91429" marR="91429" marT="42120" marB="42120" anchor="ctr"/>
                </a:tc>
                <a:tc>
                  <a:txBody>
                    <a:bodyPr/>
                    <a:lstStyle/>
                    <a:p>
                      <a:pPr marL="107950" algn="l" defTabSz="914400" rtl="0" eaLnBrk="1" latinLnBrk="0" hangingPunct="1"/>
                      <a:r>
                        <a:rPr lang="ru-RU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Подробная информация о кафедре, направлениях подготовке, научной деятельности и международных связях</a:t>
                      </a:r>
                      <a:r>
                        <a:rPr lang="ru-RU" sz="15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1435" marR="91435" marT="45729" marB="4572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14F7AF4-F554-33B5-2EC1-8BCF05A05D1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9CA9530-72C0-5BBD-2AA2-C037167E28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D44EC2-8D57-D89E-0197-27F183F919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2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573E28-74C4-4F99-6407-69E92B9D3F9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69C8A566-1135-4285-E877-54EAF86BD4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4" name="Рисунок 13">
            <a:extLst>
              <a:ext uri="{FF2B5EF4-FFF2-40B4-BE49-F238E27FC236}">
                <a16:creationId xmlns:a16="http://schemas.microsoft.com/office/drawing/2014/main" id="{6B059F03-F571-475F-0D6A-A2EC60A20CA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20BDEDC-50BC-4C9D-5A2A-20FE0B08A3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6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F3E18585-DF8B-4354-DC25-0CECFEE8D0E4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Прямоугольник 32">
            <a:extLst>
              <a:ext uri="{FF2B5EF4-FFF2-40B4-BE49-F238E27FC236}">
                <a16:creationId xmlns:a16="http://schemas.microsoft.com/office/drawing/2014/main" id="{D9B820ED-C09F-4AD5-39C3-6C5CBC93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235" name="Прямоугольник 1">
            <a:extLst>
              <a:ext uri="{FF2B5EF4-FFF2-40B4-BE49-F238E27FC236}">
                <a16:creationId xmlns:a16="http://schemas.microsoft.com/office/drawing/2014/main" id="{29C9891D-F08A-AF1E-40B0-B0677EE7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47638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СРАВНЕНИЯ САЙТОВ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200B19-3761-7CD4-EEA9-06915F1DDAC5}"/>
              </a:ext>
            </a:extLst>
          </p:cNvPr>
          <p:cNvSpPr/>
          <p:nvPr/>
        </p:nvSpPr>
        <p:spPr>
          <a:xfrm>
            <a:off x="949325" y="1358900"/>
            <a:ext cx="51466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+mj-lt"/>
                <a:cs typeface="Times New Roman" panose="02020603050405020304" pitchFamily="18" charset="0"/>
              </a:rPr>
            </a:br>
            <a:r>
              <a:rPr lang="ru-RU" sz="2000" dirty="0">
                <a:latin typeface="+mj-lt"/>
                <a:cs typeface="Times New Roman" panose="02020603050405020304" pitchFamily="18" charset="0"/>
              </a:rPr>
              <a:t>МФТИ 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Современный сайт с высоким уровнем SEO-оптимизации.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Ориентирован на студентов и внешнюю аудиторию, включая поисковые системы.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Сильные стороны: современный дизайн, удобная навигация, адаптивность под мобильные устройства, чёткая SEO-структура (H1, </a:t>
            </a:r>
            <a:r>
              <a:rPr lang="ru-RU" sz="2000" dirty="0" err="1">
                <a:latin typeface="+mj-lt"/>
                <a:cs typeface="Times New Roman" panose="02020603050405020304" pitchFamily="18" charset="0"/>
              </a:rPr>
              <a:t>meta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, скорость), интеграция с остальным сайтом вуза.</a:t>
            </a:r>
          </a:p>
          <a:p>
            <a:pPr>
              <a:defRPr/>
            </a:pPr>
            <a:endParaRPr lang="ru-RU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12C615-828F-4F5C-A7D6-6A57F001C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1" y="1288590"/>
            <a:ext cx="4956179" cy="26482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26BC8D-6DF1-4E0C-8FC3-01808346B9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37"/>
          <a:stretch/>
        </p:blipFill>
        <p:spPr>
          <a:xfrm>
            <a:off x="6350001" y="3936841"/>
            <a:ext cx="5024582" cy="26850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FB37-CF08-838D-0AC5-F9E9FF69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D847399-7500-D409-8D44-BD9C07CB499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8715209-A3CB-3184-5EB5-CEA91C9A78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4331092-CC43-C157-4372-36EC1C697B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2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FB532D5-CAEE-107C-85C2-F6F1E0BD41A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4D470283-DD4F-3107-3FDF-E8C87A0A81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4" name="Рисунок 13">
            <a:extLst>
              <a:ext uri="{FF2B5EF4-FFF2-40B4-BE49-F238E27FC236}">
                <a16:creationId xmlns:a16="http://schemas.microsoft.com/office/drawing/2014/main" id="{A8745F9D-EF05-E896-01A6-0874BE4369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4B62461-F6F0-A31C-5403-80EFA244CA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3496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F6D6846-E638-875B-386B-CBB60F5F3BD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Прямоугольник 32">
            <a:extLst>
              <a:ext uri="{FF2B5EF4-FFF2-40B4-BE49-F238E27FC236}">
                <a16:creationId xmlns:a16="http://schemas.microsoft.com/office/drawing/2014/main" id="{09C0942A-E5CB-969C-C1D8-F3C2864C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235" name="Прямоугольник 1">
            <a:extLst>
              <a:ext uri="{FF2B5EF4-FFF2-40B4-BE49-F238E27FC236}">
                <a16:creationId xmlns:a16="http://schemas.microsoft.com/office/drawing/2014/main" id="{EE6587FB-2FB1-A4C9-D57A-82DDB85A8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47638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СРАВНЕНИЯ САЙТОВ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FD0766-2555-DCA8-0C48-358D0F46351B}"/>
              </a:ext>
            </a:extLst>
          </p:cNvPr>
          <p:cNvSpPr/>
          <p:nvPr/>
        </p:nvSpPr>
        <p:spPr>
          <a:xfrm>
            <a:off x="949325" y="1358900"/>
            <a:ext cx="38055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dirty="0">
                <a:latin typeface="+mn-lt"/>
                <a:cs typeface="Times New Roman" panose="02020603050405020304" pitchFamily="18" charset="0"/>
              </a:rPr>
              <a:t>МИИТ 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Times New Roman" panose="02020603050405020304" pitchFamily="18" charset="0"/>
              </a:rPr>
              <a:t>Более академический контент с информационной насыщенностью.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Times New Roman" panose="02020603050405020304" pitchFamily="18" charset="0"/>
              </a:rPr>
              <a:t>Подробные описания программ и кафедральной деятельности.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Times New Roman" panose="02020603050405020304" pitchFamily="18" charset="0"/>
              </a:rPr>
              <a:t>Структурированность по направлениям подготовки.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04DD6-527C-77BF-6BE6-74CDE0193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45" y="2241755"/>
            <a:ext cx="6962918" cy="34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96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BB5C-36B5-05A9-89F2-A4B4FBBF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30155F2-0617-03B7-B125-E8DABD3AF57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8AC1038-1AF3-FA97-5768-7010F3BF01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60A2D24-0448-58BF-C060-4F19D0812E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0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F8BC41F-FB0C-1299-BFA0-B53919CF087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D93BB212-E460-CE2F-8E2B-B880BF5BB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2" name="Рисунок 13">
            <a:extLst>
              <a:ext uri="{FF2B5EF4-FFF2-40B4-BE49-F238E27FC236}">
                <a16:creationId xmlns:a16="http://schemas.microsoft.com/office/drawing/2014/main" id="{D977A7EE-44B7-87AF-4CEB-68D553C21E8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FE0DDB4-A5E0-0ED5-9B18-6B6763003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4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52B8A909-B0D5-0751-6641-905219B2D6C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Прямоугольник 32">
            <a:extLst>
              <a:ext uri="{FF2B5EF4-FFF2-40B4-BE49-F238E27FC236}">
                <a16:creationId xmlns:a16="http://schemas.microsoft.com/office/drawing/2014/main" id="{20642582-6367-2EE5-D522-25B82798A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83" name="Прямоугольник 1">
            <a:extLst>
              <a:ext uri="{FF2B5EF4-FFF2-40B4-BE49-F238E27FC236}">
                <a16:creationId xmlns:a16="http://schemas.microsoft.com/office/drawing/2014/main" id="{12ED7D5C-8C9B-CEA9-874A-D3B982F0F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24619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СРАВНЕНИЯ ПОХОЖИХ ПРОЕКТОВ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58732C-438E-6E7E-3D09-26D374B8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5" y="2389909"/>
            <a:ext cx="10819588" cy="22028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5EAB74-A288-99A0-B127-94EB9DC1E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" y="4592783"/>
            <a:ext cx="10796158" cy="12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12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BB5C-36B5-05A9-89F2-A4B4FBBF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30155F2-0617-03B7-B125-E8DABD3AF57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8AC1038-1AF3-FA97-5768-7010F3BF01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60A2D24-0448-58BF-C060-4F19D0812E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0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F8BC41F-FB0C-1299-BFA0-B53919CF087F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D93BB212-E460-CE2F-8E2B-B880BF5BB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2" name="Рисунок 13">
            <a:extLst>
              <a:ext uri="{FF2B5EF4-FFF2-40B4-BE49-F238E27FC236}">
                <a16:creationId xmlns:a16="http://schemas.microsoft.com/office/drawing/2014/main" id="{D977A7EE-44B7-87AF-4CEB-68D553C21E8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FFE0DDB4-A5E0-0ED5-9B18-6B6763003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4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52B8A909-B0D5-0751-6641-905219B2D6C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Прямоугольник 32">
            <a:extLst>
              <a:ext uri="{FF2B5EF4-FFF2-40B4-BE49-F238E27FC236}">
                <a16:creationId xmlns:a16="http://schemas.microsoft.com/office/drawing/2014/main" id="{20642582-6367-2EE5-D522-25B82798A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83" name="Прямоугольник 1">
            <a:extLst>
              <a:ext uri="{FF2B5EF4-FFF2-40B4-BE49-F238E27FC236}">
                <a16:creationId xmlns:a16="http://schemas.microsoft.com/office/drawing/2014/main" id="{12ED7D5C-8C9B-CEA9-874A-D3B982F0F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24619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АНАЛИЗ СРАВНЕНИЯ ПОХОЖИХ ПРОЕКТОВ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4B6DF-7F2E-4E6E-B3B6-1FC43D56D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02" y="1634837"/>
            <a:ext cx="10525533" cy="49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8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2F24063F-AAF6-73F1-4135-67323BBA7F10}"/>
              </a:ext>
            </a:extLst>
          </p:cNvPr>
          <p:cNvSpPr/>
          <p:nvPr/>
        </p:nvSpPr>
        <p:spPr>
          <a:xfrm>
            <a:off x="1192213" y="1477963"/>
            <a:ext cx="9807575" cy="49926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843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102BBAC-4ECA-E210-C3F0-F7818DEB314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C2F5AED-FF72-4181-194D-05BAF8C346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noProof="1"/>
              <a:t>Образовательные учреждения/Работодатели или индустрияПреподаватели кафедры/родители абитуриентовАбитуриенты/студентыУниверситет/Кафедра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9EB0AD4-5C3F-B0C1-247A-69E03D5C9A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8437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3E7725D-EA46-65BF-B981-2C130FC02A9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C99BCC32-B656-A580-4B1C-CE3517939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8439" name="Рисунок 24">
            <a:extLst>
              <a:ext uri="{FF2B5EF4-FFF2-40B4-BE49-F238E27FC236}">
                <a16:creationId xmlns:a16="http://schemas.microsoft.com/office/drawing/2014/main" id="{7D7E4E7E-AC38-98FE-70B9-60B5ED863D7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C978BC16-0311-A340-97F8-593F46411D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8441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4C0682D-DC21-BA47-EEAA-F4F4774DC8DB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Рисунок 22">
            <a:extLst>
              <a:ext uri="{FF2B5EF4-FFF2-40B4-BE49-F238E27FC236}">
                <a16:creationId xmlns:a16="http://schemas.microsoft.com/office/drawing/2014/main" id="{8A870C66-9059-878B-9097-A3B9297B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725" y="92075"/>
            <a:ext cx="335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Прямоугольник 8">
            <a:extLst>
              <a:ext uri="{FF2B5EF4-FFF2-40B4-BE49-F238E27FC236}">
                <a16:creationId xmlns:a16="http://schemas.microsoft.com/office/drawing/2014/main" id="{0028F287-3964-92B3-2A9A-997CF59C6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" y="92075"/>
            <a:ext cx="8157169" cy="1077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/>
                </a:solidFill>
                <a:latin typeface="+mj-lt"/>
              </a:rPr>
              <a:t>Луковичная диаграмма вовлеченности</a:t>
            </a:r>
            <a:br>
              <a:rPr lang="ru-RU" altLang="ru-RU" sz="3200" b="1" dirty="0">
                <a:solidFill>
                  <a:schemeClr val="bg1"/>
                </a:solidFill>
                <a:latin typeface="+mj-lt"/>
              </a:rPr>
            </a:br>
            <a:r>
              <a:rPr lang="ru-RU" altLang="ru-RU" sz="3200" b="1" dirty="0" smtClean="0">
                <a:solidFill>
                  <a:schemeClr val="bg1"/>
                </a:solidFill>
                <a:latin typeface="+mj-lt"/>
              </a:rPr>
              <a:t>с позиции </a:t>
            </a:r>
            <a:r>
              <a:rPr lang="ru-RU" altLang="ru-RU" sz="3200" b="1" dirty="0">
                <a:solidFill>
                  <a:schemeClr val="bg1"/>
                </a:solidFill>
                <a:latin typeface="+mj-lt"/>
              </a:rPr>
              <a:t>кафедры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E68E087-6160-0DE1-188B-B2A50A1D4B51}"/>
              </a:ext>
            </a:extLst>
          </p:cNvPr>
          <p:cNvSpPr/>
          <p:nvPr/>
        </p:nvSpPr>
        <p:spPr>
          <a:xfrm>
            <a:off x="865188" y="1654175"/>
            <a:ext cx="10347325" cy="487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8866C97-0439-F2CB-349C-13C3E98A0804}"/>
              </a:ext>
            </a:extLst>
          </p:cNvPr>
          <p:cNvSpPr/>
          <p:nvPr/>
        </p:nvSpPr>
        <p:spPr>
          <a:xfrm>
            <a:off x="2201863" y="2482850"/>
            <a:ext cx="7788275" cy="37258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41C1158-D03B-E8EE-AC04-DFDA0248828E}"/>
              </a:ext>
            </a:extLst>
          </p:cNvPr>
          <p:cNvSpPr/>
          <p:nvPr/>
        </p:nvSpPr>
        <p:spPr>
          <a:xfrm>
            <a:off x="3214688" y="3429000"/>
            <a:ext cx="5762625" cy="25606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266483D-3754-FC6D-D315-DE6C776E86E3}"/>
              </a:ext>
            </a:extLst>
          </p:cNvPr>
          <p:cNvSpPr/>
          <p:nvPr/>
        </p:nvSpPr>
        <p:spPr>
          <a:xfrm>
            <a:off x="4283075" y="4467225"/>
            <a:ext cx="3625850" cy="12128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1A81A-21B3-41F2-7526-D659F572CF27}"/>
              </a:ext>
            </a:extLst>
          </p:cNvPr>
          <p:cNvSpPr txBox="1"/>
          <p:nvPr/>
        </p:nvSpPr>
        <p:spPr>
          <a:xfrm>
            <a:off x="3937000" y="1841500"/>
            <a:ext cx="43180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000" b="1" dirty="0">
                <a:latin typeface="+mn-lt"/>
              </a:rPr>
              <a:t>Работодатели и индустрия </a:t>
            </a:r>
          </a:p>
        </p:txBody>
      </p:sp>
      <p:sp>
        <p:nvSpPr>
          <p:cNvPr id="18453" name="TextBox 11">
            <a:extLst>
              <a:ext uri="{FF2B5EF4-FFF2-40B4-BE49-F238E27FC236}">
                <a16:creationId xmlns:a16="http://schemas.microsoft.com/office/drawing/2014/main" id="{E4ACD0AF-73C2-2415-F226-7E359C14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525" y="2746375"/>
            <a:ext cx="3536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/>
              <a:t>Студенты и абитуриенты</a:t>
            </a:r>
          </a:p>
        </p:txBody>
      </p:sp>
      <p:sp>
        <p:nvSpPr>
          <p:cNvPr id="18454" name="TextBox 12">
            <a:extLst>
              <a:ext uri="{FF2B5EF4-FFF2-40B4-BE49-F238E27FC236}">
                <a16:creationId xmlns:a16="http://schemas.microsoft.com/office/drawing/2014/main" id="{4A0D03E5-E4EC-8840-9EED-3A9E44ED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71" y="3594100"/>
            <a:ext cx="329370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/>
              <a:t>Преподаватели и родители абитуриентов</a:t>
            </a:r>
          </a:p>
        </p:txBody>
      </p:sp>
      <p:sp>
        <p:nvSpPr>
          <p:cNvPr id="18455" name="TextBox 13">
            <a:extLst>
              <a:ext uri="{FF2B5EF4-FFF2-40B4-BE49-F238E27FC236}">
                <a16:creationId xmlns:a16="http://schemas.microsoft.com/office/drawing/2014/main" id="{54AF4720-6D08-0E34-0945-356FF8194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4710113"/>
            <a:ext cx="24876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/>
              <a:t>РУТ </a:t>
            </a:r>
            <a:r>
              <a:rPr lang="ru-RU" altLang="ru-RU" sz="2000" b="1" dirty="0" smtClean="0"/>
              <a:t>(МИИТ) </a:t>
            </a:r>
            <a:r>
              <a:rPr lang="ru-RU" altLang="ru-RU" sz="2000" b="1" dirty="0"/>
              <a:t>кафедра </a:t>
            </a:r>
            <a:r>
              <a:rPr lang="ru-RU" altLang="ru-RU" sz="2000" b="1" dirty="0" smtClean="0"/>
              <a:t>«</a:t>
            </a:r>
            <a:r>
              <a:rPr lang="ru-RU" altLang="ru-RU" sz="2000" b="1" dirty="0" err="1" smtClean="0"/>
              <a:t>УиЗИ</a:t>
            </a:r>
            <a:r>
              <a:rPr lang="ru-RU" altLang="ru-RU" sz="2000" b="1" dirty="0" smtClean="0"/>
              <a:t>»</a:t>
            </a:r>
            <a:endParaRPr lang="ru-RU" altLang="ru-RU" sz="20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098ED15-9376-27BA-B5A8-B00DD195953C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3AD859F-9BF5-3D91-D5F3-E2878BE206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70BD23-B8FF-C971-B410-35C8BC9B5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0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F8DFBD-2438-BD2A-1723-099788AD569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5D6EFB9-7066-E903-F091-BA800EDD7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2" name="Рисунок 13">
            <a:extLst>
              <a:ext uri="{FF2B5EF4-FFF2-40B4-BE49-F238E27FC236}">
                <a16:creationId xmlns:a16="http://schemas.microsoft.com/office/drawing/2014/main" id="{FD0C3AA2-87C7-023C-08C1-3B070D75E0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68146D50-31F7-55AA-7E92-0140E4352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4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41DF3F1-C8D5-2FD7-2037-234781722CD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Прямоугольник 32">
            <a:extLst>
              <a:ext uri="{FF2B5EF4-FFF2-40B4-BE49-F238E27FC236}">
                <a16:creationId xmlns:a16="http://schemas.microsoft.com/office/drawing/2014/main" id="{905AAF06-E4CE-297C-99D5-472168846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83" name="Прямоугольник 1">
            <a:extLst>
              <a:ext uri="{FF2B5EF4-FFF2-40B4-BE49-F238E27FC236}">
                <a16:creationId xmlns:a16="http://schemas.microsoft.com/office/drawing/2014/main" id="{63AFA064-A37B-9B74-74A3-53C9F83F0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24619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ПЕРЕХОД К РЕШЕНИЮ</a:t>
            </a:r>
          </a:p>
        </p:txBody>
      </p:sp>
      <p:sp>
        <p:nvSpPr>
          <p:cNvPr id="65547" name="Прямоугольник 1">
            <a:extLst>
              <a:ext uri="{FF2B5EF4-FFF2-40B4-BE49-F238E27FC236}">
                <a16:creationId xmlns:a16="http://schemas.microsoft.com/office/drawing/2014/main" id="{F5569C91-613C-B9F9-C945-312985C14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20" y="1359910"/>
            <a:ext cx="1013936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ru-US" sz="2000" dirty="0" smtClean="0"/>
              <a:t> </a:t>
            </a:r>
            <a:r>
              <a:rPr lang="ru-RU" altLang="ru-US" sz="2000" dirty="0" smtClean="0"/>
              <a:t>Выявлены </a:t>
            </a:r>
            <a:r>
              <a:rPr lang="ru-RU" altLang="ru-US" sz="2000" dirty="0"/>
              <a:t>ключевые причины снижения интереса: слабая информированность, устаревший сайт, низкая активность в соцсетях.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ru-RU" altLang="ru-US" sz="2000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ru-US" sz="2000" dirty="0" smtClean="0"/>
              <a:t> </a:t>
            </a:r>
            <a:r>
              <a:rPr lang="ru-RU" altLang="ru-US" sz="2000" dirty="0" smtClean="0"/>
              <a:t>Сделан </a:t>
            </a:r>
            <a:r>
              <a:rPr lang="ru-RU" altLang="ru-US" sz="2000" dirty="0"/>
              <a:t>упор на вовлечённость, удобство и карьерные перспективы.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ru-RU" altLang="ru-US" sz="2000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ru-US" sz="2000" dirty="0" smtClean="0"/>
              <a:t> </a:t>
            </a:r>
            <a:r>
              <a:rPr lang="ru-RU" altLang="ru-US" sz="2000" dirty="0" smtClean="0"/>
              <a:t>На </a:t>
            </a:r>
            <a:r>
              <a:rPr lang="ru-RU" altLang="ru-US" sz="2000" dirty="0"/>
              <a:t>основе проведённого анализа, была согласованна разработка бота для сайта РУТ МИИТ.</a:t>
            </a:r>
            <a:r>
              <a:rPr lang="en-US" altLang="ru-US" sz="2000" dirty="0"/>
              <a:t> </a:t>
            </a:r>
            <a:endParaRPr lang="ru-RU" altLang="ru-US" sz="2000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ru-RU" altLang="ru-US" sz="2000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ru-US" sz="2000" dirty="0" smtClean="0"/>
              <a:t> </a:t>
            </a:r>
            <a:r>
              <a:rPr lang="ru-RU" altLang="ru-US" sz="2000" dirty="0" smtClean="0"/>
              <a:t>Создан </a:t>
            </a:r>
            <a:r>
              <a:rPr lang="ru-RU" altLang="ru-US" sz="2000" dirty="0"/>
              <a:t>первоначальный макет цифровых и практико-ориентированных решений.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ru-RU" altLang="ru-US" sz="2000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ru-US" sz="2000" dirty="0" smtClean="0"/>
              <a:t> </a:t>
            </a:r>
            <a:r>
              <a:rPr lang="ru-RU" altLang="ru-US" sz="2000" dirty="0" smtClean="0"/>
              <a:t>Ожидаемый </a:t>
            </a:r>
            <a:r>
              <a:rPr lang="ru-RU" altLang="ru-US" sz="2000" dirty="0"/>
              <a:t>результат — рост числа абитуриентов и повышение имиджа кафедры.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US" sz="2000" dirty="0"/>
              <a:t/>
            </a:r>
            <a:br>
              <a:rPr lang="ru-RU" altLang="ru-US" sz="2000" dirty="0"/>
            </a:br>
            <a:endParaRPr lang="ru-RU" altLang="ru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098ED15-9376-27BA-B5A8-B00DD195953C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ED70BD23-B8FF-C971-B410-35C8BC9B5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0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F8DFBD-2438-BD2A-1723-099788AD569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5D6EFB9-7066-E903-F091-BA800EDD7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2" name="Рисунок 13">
            <a:extLst>
              <a:ext uri="{FF2B5EF4-FFF2-40B4-BE49-F238E27FC236}">
                <a16:creationId xmlns:a16="http://schemas.microsoft.com/office/drawing/2014/main" id="{FD0C3AA2-87C7-023C-08C1-3B070D75E0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68146D50-31F7-55AA-7E92-0140E4352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4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41DF3F1-C8D5-2FD7-2037-234781722CD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Прямоугольник 32">
            <a:extLst>
              <a:ext uri="{FF2B5EF4-FFF2-40B4-BE49-F238E27FC236}">
                <a16:creationId xmlns:a16="http://schemas.microsoft.com/office/drawing/2014/main" id="{905AAF06-E4CE-297C-99D5-472168846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83" name="Прямоугольник 1">
            <a:extLst>
              <a:ext uri="{FF2B5EF4-FFF2-40B4-BE49-F238E27FC236}">
                <a16:creationId xmlns:a16="http://schemas.microsoft.com/office/drawing/2014/main" id="{63AFA064-A37B-9B74-74A3-53C9F83F0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24619"/>
            <a:ext cx="11849100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600" b="1" dirty="0">
                <a:solidFill>
                  <a:schemeClr val="bg1"/>
                </a:solidFill>
                <a:latin typeface="+mj-lt"/>
              </a:rPr>
              <a:t>Стек технологии бота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5F1248A-DD33-42C2-A42A-14AF09BE7C98}"/>
              </a:ext>
            </a:extLst>
          </p:cNvPr>
          <p:cNvGrpSpPr/>
          <p:nvPr/>
        </p:nvGrpSpPr>
        <p:grpSpPr>
          <a:xfrm>
            <a:off x="1211977" y="1290740"/>
            <a:ext cx="9768046" cy="5384927"/>
            <a:chOff x="1211977" y="1290740"/>
            <a:chExt cx="9768046" cy="5384927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029DE6-F4D8-4168-85D5-E8092B06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7975" y="1290740"/>
              <a:ext cx="2731407" cy="537104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524B139-5977-45AD-90D2-E69F1932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1977" y="1304625"/>
              <a:ext cx="2731407" cy="537104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D6BFB06A-4551-48C3-9AC2-B8347623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8616" y="1304625"/>
              <a:ext cx="2731407" cy="5371042"/>
            </a:xfrm>
            <a:prstGeom prst="rect">
              <a:avLst/>
            </a:prstGeom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AED4CA-1815-484E-97A7-219E710CAE1C}"/>
              </a:ext>
            </a:extLst>
          </p:cNvPr>
          <p:cNvSpPr/>
          <p:nvPr/>
        </p:nvSpPr>
        <p:spPr>
          <a:xfrm>
            <a:off x="1538837" y="1232555"/>
            <a:ext cx="2077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/>
              <a:t>FRONT-END</a:t>
            </a:r>
            <a:endParaRPr lang="ru-RU" altLang="zh-CN" sz="1400" b="1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30D3033-71B4-409E-919F-216F866900A2}"/>
              </a:ext>
            </a:extLst>
          </p:cNvPr>
          <p:cNvSpPr/>
          <p:nvPr/>
        </p:nvSpPr>
        <p:spPr>
          <a:xfrm>
            <a:off x="5164846" y="1232555"/>
            <a:ext cx="1862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/>
              <a:t>BACK-END</a:t>
            </a:r>
            <a:endParaRPr lang="ru-RU" altLang="zh-CN" sz="1400" b="1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C54D51A-6DEA-49F6-AED5-6E024EF001CE}"/>
              </a:ext>
            </a:extLst>
          </p:cNvPr>
          <p:cNvSpPr/>
          <p:nvPr/>
        </p:nvSpPr>
        <p:spPr>
          <a:xfrm>
            <a:off x="8436753" y="1232555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ru-RU" altLang="zh-CN" sz="2800" b="1" dirty="0"/>
              <a:t>Инструменты</a:t>
            </a:r>
            <a:endParaRPr lang="ru-RU" altLang="zh-CN" sz="14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D81932-2AB5-4497-9521-A26986D28925}"/>
              </a:ext>
            </a:extLst>
          </p:cNvPr>
          <p:cNvSpPr/>
          <p:nvPr/>
        </p:nvSpPr>
        <p:spPr>
          <a:xfrm>
            <a:off x="2757986" y="2252975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ptos "/>
                <a:ea typeface="Times New Roman" panose="02020603050405020304" pitchFamily="18" charset="0"/>
              </a:rPr>
              <a:t>HTML</a:t>
            </a:r>
            <a:endParaRPr lang="ru-RU" dirty="0">
              <a:latin typeface="Aptos 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8A66681-89F3-47B9-AF0C-82181D8EA61E}"/>
              </a:ext>
            </a:extLst>
          </p:cNvPr>
          <p:cNvSpPr/>
          <p:nvPr/>
        </p:nvSpPr>
        <p:spPr>
          <a:xfrm>
            <a:off x="6410201" y="3560854"/>
            <a:ext cx="879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ptos "/>
              </a:rPr>
              <a:t>Python</a:t>
            </a:r>
            <a:endParaRPr lang="ru-RU" b="1" dirty="0">
              <a:latin typeface="Aptos 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E2CC4A4-3A1D-416E-A4A0-DEC8DE07AACE}"/>
              </a:ext>
            </a:extLst>
          </p:cNvPr>
          <p:cNvSpPr/>
          <p:nvPr/>
        </p:nvSpPr>
        <p:spPr>
          <a:xfrm>
            <a:off x="9543143" y="3267728"/>
            <a:ext cx="1843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ptos "/>
              </a:rPr>
              <a:t/>
            </a:r>
            <a:br>
              <a:rPr lang="ru-RU" b="1" dirty="0">
                <a:latin typeface="Aptos "/>
              </a:rPr>
            </a:br>
            <a:r>
              <a:rPr lang="en-US" b="1" dirty="0">
                <a:latin typeface="Aptos "/>
              </a:rPr>
              <a:t>Visual </a:t>
            </a:r>
            <a:endParaRPr lang="en-US" b="1" dirty="0" smtClean="0">
              <a:latin typeface="Aptos "/>
            </a:endParaRPr>
          </a:p>
          <a:p>
            <a:r>
              <a:rPr lang="en-US" b="1" dirty="0" smtClean="0">
                <a:latin typeface="Aptos "/>
              </a:rPr>
              <a:t>Studio</a:t>
            </a:r>
            <a:r>
              <a:rPr lang="en-US" b="1" dirty="0">
                <a:latin typeface="Aptos "/>
              </a:rPr>
              <a:t/>
            </a:r>
            <a:br>
              <a:rPr lang="en-US" b="1" dirty="0">
                <a:latin typeface="Aptos "/>
              </a:rPr>
            </a:br>
            <a:endParaRPr lang="ru-RU" b="1" dirty="0">
              <a:latin typeface="Aptos 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C9398A-7F6A-4B1A-ABCF-90735E3A5F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58587" y="1987434"/>
            <a:ext cx="900414" cy="90041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3EAFE7-D99B-4068-A081-C1946E853F28}"/>
              </a:ext>
            </a:extLst>
          </p:cNvPr>
          <p:cNvSpPr/>
          <p:nvPr/>
        </p:nvSpPr>
        <p:spPr>
          <a:xfrm>
            <a:off x="9697798" y="225297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ptos "/>
              </a:rPr>
              <a:t>IntelliJ</a:t>
            </a:r>
          </a:p>
          <a:p>
            <a:r>
              <a:rPr lang="en-US" b="1" dirty="0" smtClean="0"/>
              <a:t>IDEA</a:t>
            </a:r>
            <a:endParaRPr lang="ru-RU" b="1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444772A-0022-42EE-A592-1F137347FD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r="18909"/>
          <a:stretch/>
        </p:blipFill>
        <p:spPr>
          <a:xfrm>
            <a:off x="1601089" y="1962690"/>
            <a:ext cx="1037771" cy="94990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09D18F-2477-4427-8F1A-AEACF6EDFC6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01" y="1940320"/>
            <a:ext cx="947528" cy="947528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4BEBFAE-1216-4447-8FBC-B1FA2B107EBE}"/>
              </a:ext>
            </a:extLst>
          </p:cNvPr>
          <p:cNvSpPr/>
          <p:nvPr/>
        </p:nvSpPr>
        <p:spPr>
          <a:xfrm>
            <a:off x="6563995" y="2261413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Aptos "/>
              </a:rPr>
              <a:t>С</a:t>
            </a:r>
            <a:r>
              <a:rPr lang="en-US" b="1" dirty="0">
                <a:latin typeface="Aptos "/>
              </a:rPr>
              <a:t>#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C7B0E3B-6799-4A09-86E8-FA47BF08861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t="16474" r="18135" b="19495"/>
          <a:stretch/>
        </p:blipFill>
        <p:spPr>
          <a:xfrm>
            <a:off x="5233701" y="3312153"/>
            <a:ext cx="907143" cy="900414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512435D-BE70-4308-85EA-7645C39B8DA2}"/>
              </a:ext>
            </a:extLst>
          </p:cNvPr>
          <p:cNvSpPr/>
          <p:nvPr/>
        </p:nvSpPr>
        <p:spPr>
          <a:xfrm>
            <a:off x="6353713" y="5274486"/>
            <a:ext cx="88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ptos "/>
              </a:rPr>
              <a:t>MySQL</a:t>
            </a:r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2DC98EC-553B-4B8F-B227-2E281B48DF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7" y="5026413"/>
            <a:ext cx="925081" cy="864562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99A7B9DE-291C-4CD4-97F6-A25A54E849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87" y="3270882"/>
            <a:ext cx="920176" cy="920176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0884EC89-755C-4009-AF50-B1F45C173DCB}"/>
              </a:ext>
            </a:extLst>
          </p:cNvPr>
          <p:cNvSpPr/>
          <p:nvPr/>
        </p:nvSpPr>
        <p:spPr>
          <a:xfrm>
            <a:off x="9614319" y="5230209"/>
            <a:ext cx="1271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ptos "/>
              </a:rPr>
              <a:t>Navicat</a:t>
            </a:r>
            <a:r>
              <a:rPr lang="en-US" b="1" dirty="0">
                <a:latin typeface="Aptos "/>
              </a:rPr>
              <a:t> for MySQL</a:t>
            </a:r>
            <a:endParaRPr lang="ru-RU" dirty="0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C51DC47-B37E-412F-B583-CA0716C3AA4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4896" r="40238" b="11316"/>
          <a:stretch/>
        </p:blipFill>
        <p:spPr>
          <a:xfrm>
            <a:off x="8436753" y="4789140"/>
            <a:ext cx="1131805" cy="15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1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098ED15-9376-27BA-B5A8-B00DD195953C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3AD859F-9BF5-3D91-D5F3-E2878BE206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/>
              <a:t>Сильные стороны МИИТ:</a:t>
            </a:r>
          </a:p>
          <a:p>
            <a:pPr>
              <a:defRPr/>
            </a:pPr>
            <a:r>
              <a:rPr lang="ru-RU" dirty="0"/>
              <a:t> Информационная насыщенность</a:t>
            </a:r>
          </a:p>
          <a:p>
            <a:pPr>
              <a:defRPr/>
            </a:pPr>
            <a:r>
              <a:rPr lang="ru-RU" dirty="0"/>
              <a:t> Подробные описания программ и кафедральной деятельности</a:t>
            </a:r>
          </a:p>
          <a:p>
            <a:pPr>
              <a:defRPr/>
            </a:pPr>
            <a:r>
              <a:rPr lang="ru-RU" dirty="0"/>
              <a:t> Структурированность по направлениям подготовки 	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70BD23-B8FF-C971-B410-35C8BC9B5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0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F8DFBD-2438-BD2A-1723-099788AD569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5D6EFB9-7066-E903-F091-BA800EDD7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2" name="Рисунок 13">
            <a:extLst>
              <a:ext uri="{FF2B5EF4-FFF2-40B4-BE49-F238E27FC236}">
                <a16:creationId xmlns:a16="http://schemas.microsoft.com/office/drawing/2014/main" id="{FD0C3AA2-87C7-023C-08C1-3B070D75E0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68146D50-31F7-55AA-7E92-0140E4352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5544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641DF3F1-C8D5-2FD7-2037-234781722CD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Прямоугольник 32">
            <a:extLst>
              <a:ext uri="{FF2B5EF4-FFF2-40B4-BE49-F238E27FC236}">
                <a16:creationId xmlns:a16="http://schemas.microsoft.com/office/drawing/2014/main" id="{905AAF06-E4CE-297C-99D5-472168846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1755775"/>
            <a:ext cx="5224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ru-RU" altLang="ru-RU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83" name="Прямоугольник 1">
            <a:extLst>
              <a:ext uri="{FF2B5EF4-FFF2-40B4-BE49-F238E27FC236}">
                <a16:creationId xmlns:a16="http://schemas.microsoft.com/office/drawing/2014/main" id="{63AFA064-A37B-9B74-74A3-53C9F83F0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24619"/>
            <a:ext cx="1184910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МАКЕТ БОТА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FAD98A-9CF1-434F-8C39-DC58B10BC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80" y="1431156"/>
            <a:ext cx="4909777" cy="5102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832B92-C305-4813-985D-95BC905C8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85" y="1431156"/>
            <a:ext cx="4895315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8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7AB700B-09FC-6E0A-40B3-C5D2BE8B23D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5F58DF9-4AD9-73BA-4C6B-AAC369FA03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6324" name="TextBox 4">
            <a:extLst>
              <a:ext uri="{FF2B5EF4-FFF2-40B4-BE49-F238E27FC236}">
                <a16:creationId xmlns:a16="http://schemas.microsoft.com/office/drawing/2014/main" id="{01FC33D9-40F7-0E25-3BD1-4EEFEF6B430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ДЕМОНСТРАЦИЯ РАБОТЫ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90B9F0-6594-A545-51BA-8F2BFEB0DE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7589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C6B6F3-3298-D414-3D6A-FCBBD84EDCCB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0AC63067-8E05-0309-344C-61BB3D8F46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7591" name="Рисунок 15">
            <a:extLst>
              <a:ext uri="{FF2B5EF4-FFF2-40B4-BE49-F238E27FC236}">
                <a16:creationId xmlns:a16="http://schemas.microsoft.com/office/drawing/2014/main" id="{DCC221A5-1849-7450-0B50-119F353563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1DC07FF6-2F1D-E2B1-FD47-8C7DE6F660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7593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0D7E81B8-2939-57F5-88A4-FA14A6A04EE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4" name="Прямоугольник 1">
            <a:extLst>
              <a:ext uri="{FF2B5EF4-FFF2-40B4-BE49-F238E27FC236}">
                <a16:creationId xmlns:a16="http://schemas.microsoft.com/office/drawing/2014/main" id="{BC333611-DD92-03D6-8ED5-D18E15824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643063"/>
            <a:ext cx="107823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100">
                <a:solidFill>
                  <a:srgbClr val="060823"/>
                </a:solidFill>
                <a:latin typeface="Akrobat" pitchFamily="2" charset="0"/>
              </a:rPr>
              <a:t>https://miro.com/welcomeonboard/Q0x2bW04KzVPU1I4UnU3ejFUbnlvQU9KaXVWMGczeHYzWjB0VG0vSjhuWGFSblY4cEltY1dRWGNvN1VRaGxldU9tbENsWmdqTy9nK2hPNmJPUGR5UmxydzlOZkZYZldmZHJNZ0U3amZMcTNlbmZVUjhBTTZpRkZ3K3g1a3J6L3B3VHhHVHd5UWtSM1BidUtUYmxycDRnPT0hdjE=?share_link_id=799904422991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ru-RU" sz="1100">
              <a:solidFill>
                <a:srgbClr val="060823"/>
              </a:solidFill>
              <a:latin typeface="Akrobat" pitchFamily="2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100">
                <a:latin typeface="Akrobat" pitchFamily="2" charset="0"/>
              </a:rPr>
              <a:t>https://mrtur21.u-meteor.ru/projects/povysim-chislo-abituriientov/boards/15</a:t>
            </a:r>
            <a:endParaRPr lang="ru-RU" altLang="ru-RU" sz="1100">
              <a:latin typeface="Akrobat" pitchFamily="2" charset="0"/>
            </a:endParaRPr>
          </a:p>
        </p:txBody>
      </p:sp>
      <p:sp>
        <p:nvSpPr>
          <p:cNvPr id="67595" name="Прямоугольник 2">
            <a:extLst>
              <a:ext uri="{FF2B5EF4-FFF2-40B4-BE49-F238E27FC236}">
                <a16:creationId xmlns:a16="http://schemas.microsoft.com/office/drawing/2014/main" id="{3B9AD0EB-E8BE-43B6-777A-D2B539507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2906713"/>
            <a:ext cx="1250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60823"/>
                </a:solidFill>
                <a:latin typeface="Akrobat" pitchFamily="2" charset="0"/>
              </a:rPr>
              <a:t>QR</a:t>
            </a:r>
            <a:r>
              <a:rPr lang="ru-RU" altLang="zh-CN" sz="1800">
                <a:solidFill>
                  <a:srgbClr val="060823"/>
                </a:solidFill>
                <a:latin typeface="Akrobat" pitchFamily="2" charset="0"/>
              </a:rPr>
              <a:t>-код </a:t>
            </a:r>
            <a:r>
              <a:rPr lang="en-US" altLang="zh-CN" sz="1800">
                <a:solidFill>
                  <a:srgbClr val="060823"/>
                </a:solidFill>
                <a:latin typeface="Akrobat" pitchFamily="2" charset="0"/>
              </a:rPr>
              <a:t>Miro:</a:t>
            </a:r>
            <a:endParaRPr lang="ru-RU" altLang="ru-RU" sz="1800"/>
          </a:p>
        </p:txBody>
      </p:sp>
      <p:pic>
        <p:nvPicPr>
          <p:cNvPr id="67596" name="Рисунок 4">
            <a:extLst>
              <a:ext uri="{FF2B5EF4-FFF2-40B4-BE49-F238E27FC236}">
                <a16:creationId xmlns:a16="http://schemas.microsoft.com/office/drawing/2014/main" id="{6DEC1E90-3190-6B7E-A9E0-B78E1F8A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t="2910" r="2444" b="3453"/>
          <a:stretch>
            <a:fillRect/>
          </a:stretch>
        </p:blipFill>
        <p:spPr bwMode="auto">
          <a:xfrm>
            <a:off x="1916113" y="3244850"/>
            <a:ext cx="33131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7" name="Рисунок 1">
            <a:extLst>
              <a:ext uri="{FF2B5EF4-FFF2-40B4-BE49-F238E27FC236}">
                <a16:creationId xmlns:a16="http://schemas.microsoft.com/office/drawing/2014/main" id="{03F331E0-7402-ABBC-F986-2F8133EE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5278" r="5609" b="7632"/>
          <a:stretch>
            <a:fillRect/>
          </a:stretch>
        </p:blipFill>
        <p:spPr bwMode="auto">
          <a:xfrm>
            <a:off x="7118350" y="3275013"/>
            <a:ext cx="324961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8" name="Прямоугольник 2">
            <a:extLst>
              <a:ext uri="{FF2B5EF4-FFF2-40B4-BE49-F238E27FC236}">
                <a16:creationId xmlns:a16="http://schemas.microsoft.com/office/drawing/2014/main" id="{8F221AB9-5563-2DCB-7290-7B85F9896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2906713"/>
            <a:ext cx="1497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60823"/>
                </a:solidFill>
                <a:latin typeface="Akrobat" pitchFamily="2" charset="0"/>
              </a:rPr>
              <a:t>QR</a:t>
            </a:r>
            <a:r>
              <a:rPr lang="ru-RU" altLang="zh-CN" sz="1800">
                <a:solidFill>
                  <a:srgbClr val="060823"/>
                </a:solidFill>
                <a:latin typeface="Akrobat" pitchFamily="2" charset="0"/>
              </a:rPr>
              <a:t>-код </a:t>
            </a:r>
            <a:r>
              <a:rPr lang="en-US" altLang="zh-CN" sz="1800">
                <a:solidFill>
                  <a:srgbClr val="060823"/>
                </a:solidFill>
                <a:latin typeface="Akrobat" pitchFamily="2" charset="0"/>
              </a:rPr>
              <a:t>meteor:</a:t>
            </a:r>
            <a:endParaRPr lang="ru-RU" altLang="ru-RU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3F87781-C952-2F59-1FD3-FF5781FA3F7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689417B-3A67-8A49-13F4-DDC46D5D71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noProof="1"/>
              <a:t>Образовательные учреждения/Работодатели или индустрияПреподаватели кафедры/родители абитуриентовАбитуриенты/студентыУниверситет/Кафедра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2B48D4A-8F8E-6697-FAE0-F3B7413981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484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226CA24-950B-79D8-4BF2-67FE0EBF7AD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96648D90-4248-6574-F6A7-27AD28F0D7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486" name="Рисунок 24">
            <a:extLst>
              <a:ext uri="{FF2B5EF4-FFF2-40B4-BE49-F238E27FC236}">
                <a16:creationId xmlns:a16="http://schemas.microsoft.com/office/drawing/2014/main" id="{46077D9E-B37E-53A2-AF26-9EE606A6AC8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6E02A463-A00B-259C-11AA-BE5DC138F1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488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0E52E4FE-B4CE-0B7A-6C5C-9024FFCDDCB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Рисунок 22">
            <a:extLst>
              <a:ext uri="{FF2B5EF4-FFF2-40B4-BE49-F238E27FC236}">
                <a16:creationId xmlns:a16="http://schemas.microsoft.com/office/drawing/2014/main" id="{5BB1B5EA-88C0-04C6-DE20-C86E67C2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725" y="92075"/>
            <a:ext cx="335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Прямоугольник 8">
            <a:extLst>
              <a:ext uri="{FF2B5EF4-FFF2-40B4-BE49-F238E27FC236}">
                <a16:creationId xmlns:a16="http://schemas.microsoft.com/office/drawing/2014/main" id="{716C8C4E-D3F3-AA65-8440-E7C73CA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" y="92075"/>
            <a:ext cx="8157169" cy="1077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/>
                </a:solidFill>
                <a:latin typeface="+mj-lt"/>
              </a:rPr>
              <a:t>Луковичная диаграмма вовлеченности</a:t>
            </a:r>
            <a:br>
              <a:rPr lang="ru-RU" altLang="ru-RU" sz="3200" b="1" dirty="0">
                <a:solidFill>
                  <a:schemeClr val="bg1"/>
                </a:solidFill>
                <a:latin typeface="+mj-lt"/>
              </a:rPr>
            </a:br>
            <a:r>
              <a:rPr lang="ru-RU" altLang="ru-RU" sz="3200" b="1" dirty="0" smtClean="0">
                <a:solidFill>
                  <a:schemeClr val="bg1"/>
                </a:solidFill>
                <a:latin typeface="+mj-lt"/>
              </a:rPr>
              <a:t>с позиции работодателя и индустрии</a:t>
            </a:r>
            <a:endParaRPr lang="ru-RU" altLang="ru-RU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495" name="Рисунок 1">
            <a:extLst>
              <a:ext uri="{FF2B5EF4-FFF2-40B4-BE49-F238E27FC236}">
                <a16:creationId xmlns:a16="http://schemas.microsoft.com/office/drawing/2014/main" id="{0AEDA7A1-4D7F-E13A-2E7A-FC5AAB0D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335088"/>
            <a:ext cx="9883775" cy="528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Скругленный прямоугольник 3">
            <a:extLst>
              <a:ext uri="{FF2B5EF4-FFF2-40B4-BE49-F238E27FC236}">
                <a16:creationId xmlns:a16="http://schemas.microsoft.com/office/drawing/2014/main" id="{EBDD0F21-75ED-62C2-22F3-23EA9C8DD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noProof="1"/>
              <a:t>Образовательные учреждения/Работодатели или индустрияПреподаватели кафедры/родители абитуриентовАбитуриенты/студентыУниверситет/Кафедра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9011D9C-DA60-02D3-050F-2E6E34338E84}"/>
              </a:ext>
            </a:extLst>
          </p:cNvPr>
          <p:cNvSpPr/>
          <p:nvPr/>
        </p:nvSpPr>
        <p:spPr>
          <a:xfrm>
            <a:off x="865188" y="1654175"/>
            <a:ext cx="10347325" cy="487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16AFA96-199E-12D4-D0BC-2DACAE5356FC}"/>
              </a:ext>
            </a:extLst>
          </p:cNvPr>
          <p:cNvSpPr/>
          <p:nvPr/>
        </p:nvSpPr>
        <p:spPr>
          <a:xfrm>
            <a:off x="2201863" y="2482850"/>
            <a:ext cx="7788275" cy="37258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2C97B1-2126-7FF1-9E22-4F06EC69E7E9}"/>
              </a:ext>
            </a:extLst>
          </p:cNvPr>
          <p:cNvSpPr/>
          <p:nvPr/>
        </p:nvSpPr>
        <p:spPr>
          <a:xfrm>
            <a:off x="3214688" y="3429000"/>
            <a:ext cx="5762625" cy="25606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FC27AC3-C639-CB96-D126-08813AB1C317}"/>
              </a:ext>
            </a:extLst>
          </p:cNvPr>
          <p:cNvSpPr/>
          <p:nvPr/>
        </p:nvSpPr>
        <p:spPr>
          <a:xfrm>
            <a:off x="4283075" y="4467225"/>
            <a:ext cx="3625850" cy="12128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B19FD-73D2-53F2-FAA5-162A9D1EB8C5}"/>
              </a:ext>
            </a:extLst>
          </p:cNvPr>
          <p:cNvSpPr txBox="1"/>
          <p:nvPr/>
        </p:nvSpPr>
        <p:spPr>
          <a:xfrm>
            <a:off x="3937000" y="1841500"/>
            <a:ext cx="43180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000" b="1" dirty="0">
                <a:latin typeface="+mn-lt"/>
              </a:rPr>
              <a:t>Государство</a:t>
            </a:r>
          </a:p>
        </p:txBody>
      </p:sp>
      <p:sp>
        <p:nvSpPr>
          <p:cNvPr id="20502" name="TextBox 19">
            <a:extLst>
              <a:ext uri="{FF2B5EF4-FFF2-40B4-BE49-F238E27FC236}">
                <a16:creationId xmlns:a16="http://schemas.microsoft.com/office/drawing/2014/main" id="{F1D9ACD3-761A-212F-660E-19309B0F4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525" y="2749550"/>
            <a:ext cx="3536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/>
              <a:t>Студенты и абитуриенты</a:t>
            </a:r>
          </a:p>
        </p:txBody>
      </p:sp>
      <p:sp>
        <p:nvSpPr>
          <p:cNvPr id="20503" name="TextBox 20">
            <a:extLst>
              <a:ext uri="{FF2B5EF4-FFF2-40B4-BE49-F238E27FC236}">
                <a16:creationId xmlns:a16="http://schemas.microsoft.com/office/drawing/2014/main" id="{158DC10E-8D1B-B8DE-C285-E19C28479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138" y="3598863"/>
            <a:ext cx="3162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/>
              <a:t>РУТ </a:t>
            </a:r>
            <a:r>
              <a:rPr lang="ru-RU" altLang="ru-RU" sz="2000" b="1" dirty="0" smtClean="0"/>
              <a:t>(МИИТ) </a:t>
            </a:r>
            <a:r>
              <a:rPr lang="ru-RU" altLang="ru-RU" sz="2000" b="1" dirty="0"/>
              <a:t>кафедра </a:t>
            </a:r>
            <a:r>
              <a:rPr lang="ru-RU" altLang="ru-RU" sz="2000" b="1" dirty="0" smtClean="0"/>
              <a:t>«</a:t>
            </a:r>
            <a:r>
              <a:rPr lang="ru-RU" altLang="ru-RU" sz="2000" b="1" dirty="0" err="1" smtClean="0"/>
              <a:t>УиЗИ</a:t>
            </a:r>
            <a:r>
              <a:rPr lang="ru-RU" altLang="ru-RU" sz="2000" b="1" dirty="0" smtClean="0"/>
              <a:t>»</a:t>
            </a:r>
            <a:endParaRPr lang="ru-RU" altLang="ru-RU" sz="2000" b="1" dirty="0"/>
          </a:p>
        </p:txBody>
      </p:sp>
      <p:sp>
        <p:nvSpPr>
          <p:cNvPr id="20504" name="TextBox 22">
            <a:extLst>
              <a:ext uri="{FF2B5EF4-FFF2-40B4-BE49-F238E27FC236}">
                <a16:creationId xmlns:a16="http://schemas.microsoft.com/office/drawing/2014/main" id="{D7D1EC0E-EDE0-3D01-A93E-DAC8022EA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4710113"/>
            <a:ext cx="24876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/>
              <a:t>Работодатели и индустрия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F73A653-9513-BA5C-DC3A-1052A5F7E1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F9DD0DE-CB6B-FFB4-CB22-5DD7B271F1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b="1" dirty="0"/>
              <a:t>Преподаватели кафедры </a:t>
            </a:r>
            <a:r>
              <a:rPr lang="ru-RU" dirty="0"/>
              <a:t>:</a:t>
            </a:r>
          </a:p>
          <a:p>
            <a:pPr eaLnBrk="1" hangingPunct="1">
              <a:defRPr/>
            </a:pPr>
            <a:r>
              <a:rPr lang="ru-RU" dirty="0"/>
              <a:t>Высокий уровень влияния: они формируют имидж кафедры и специальности через открытые мероприятия, консультации и публичные выступления.</a:t>
            </a:r>
          </a:p>
          <a:p>
            <a:pPr eaLnBrk="1" hangingPunct="1">
              <a:defRPr/>
            </a:pPr>
            <a:r>
              <a:rPr lang="ru-RU" dirty="0"/>
              <a:t>Высокая важность: их компетенция и профессионализм напрямую влияют на интерес абитуриентов.</a:t>
            </a:r>
          </a:p>
          <a:p>
            <a:pPr eaLnBrk="1" hangingPunct="1">
              <a:defRPr/>
            </a:pPr>
            <a:r>
              <a:rPr lang="ru-RU" b="1" dirty="0"/>
              <a:t>Студенты </a:t>
            </a:r>
            <a:r>
              <a:rPr lang="ru-RU" dirty="0"/>
              <a:t>:</a:t>
            </a:r>
          </a:p>
          <a:p>
            <a:pPr eaLnBrk="1" hangingPunct="1">
              <a:defRPr/>
            </a:pPr>
            <a:r>
              <a:rPr lang="ru-RU" dirty="0"/>
              <a:t>Средний уровень влияния: студенты могут влиять на абитуриентов через отзывы, социальные сети и участие в мероприятиях.</a:t>
            </a:r>
          </a:p>
          <a:p>
            <a:pPr eaLnBrk="1" hangingPunct="1">
              <a:defRPr/>
            </a:pPr>
            <a:r>
              <a:rPr lang="ru-RU" dirty="0"/>
              <a:t>Средняя важность: их успехи и активность демонстрируют привлекательность специальности.</a:t>
            </a:r>
          </a:p>
          <a:p>
            <a:pPr eaLnBrk="1" hangingPunct="1">
              <a:defRPr/>
            </a:pPr>
            <a:r>
              <a:rPr lang="ru-RU" b="1" dirty="0"/>
              <a:t>Абитуриенты </a:t>
            </a:r>
            <a:r>
              <a:rPr lang="ru-RU" dirty="0"/>
              <a:t>:</a:t>
            </a:r>
          </a:p>
          <a:p>
            <a:pPr eaLnBrk="1" hangingPunct="1">
              <a:defRPr/>
            </a:pPr>
            <a:r>
              <a:rPr lang="ru-RU" dirty="0"/>
              <a:t>Низкий уровень влияния: сами абитуриенты не принимают решения о привлечении других абитуриентов.</a:t>
            </a:r>
          </a:p>
          <a:p>
            <a:pPr eaLnBrk="1" hangingPunct="1">
              <a:defRPr/>
            </a:pPr>
            <a:r>
              <a:rPr lang="ru-RU" dirty="0"/>
              <a:t>Высокая важность: их выбор определяет успешность проекта.</a:t>
            </a:r>
          </a:p>
          <a:p>
            <a:pPr eaLnBrk="1" hangingPunct="1">
              <a:defRPr/>
            </a:pPr>
            <a:r>
              <a:rPr lang="ru-RU" b="1" dirty="0"/>
              <a:t>Образовательные учреждения </a:t>
            </a:r>
            <a:r>
              <a:rPr lang="ru-RU" dirty="0"/>
              <a:t>:</a:t>
            </a:r>
          </a:p>
          <a:p>
            <a:pPr eaLnBrk="1" hangingPunct="1">
              <a:defRPr/>
            </a:pPr>
            <a:r>
              <a:rPr lang="ru-RU" dirty="0"/>
              <a:t>Высокий уровень влияния: школы, колледжи и другие учреждения могут рекомендовать специальность своим выпускникам.</a:t>
            </a:r>
          </a:p>
          <a:p>
            <a:pPr eaLnBrk="1" hangingPunct="1">
              <a:defRPr/>
            </a:pPr>
            <a:r>
              <a:rPr lang="ru-RU" dirty="0"/>
              <a:t>Средняя важность: их роль критична, но зависит от с университетом.</a:t>
            </a:r>
          </a:p>
        </p:txBody>
      </p:sp>
      <p:sp>
        <p:nvSpPr>
          <p:cNvPr id="11268" name="TextBox 4">
            <a:extLst>
              <a:ext uri="{FF2B5EF4-FFF2-40B4-BE49-F238E27FC236}">
                <a16:creationId xmlns:a16="http://schemas.microsoft.com/office/drawing/2014/main" id="{4A6C68CC-6963-8720-0A9B-47E205AA0CF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КАРТА ВОВЛЕЧЕННОСТИ</a:t>
            </a:r>
          </a:p>
        </p:txBody>
      </p:sp>
      <p:sp>
        <p:nvSpPr>
          <p:cNvPr id="11269" name="Прямоугольник 2">
            <a:extLst>
              <a:ext uri="{FF2B5EF4-FFF2-40B4-BE49-F238E27FC236}">
                <a16:creationId xmlns:a16="http://schemas.microsoft.com/office/drawing/2014/main" id="{038B69D2-8F43-6424-B5DB-A7B6159EC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863" y="1352550"/>
            <a:ext cx="4518025" cy="923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1800" b="1" dirty="0">
                <a:solidFill>
                  <a:srgbClr val="642DC0"/>
                </a:solidFill>
                <a:latin typeface="+mj-lt"/>
              </a:rPr>
              <a:t>ЗАИНТЕРЕСОВАННЫЕ СТОРОНЫ</a:t>
            </a:r>
            <a:r>
              <a:rPr lang="ru-RU" altLang="zh-CN" sz="1800" b="1" dirty="0">
                <a:latin typeface="+mj-lt"/>
              </a:rPr>
              <a:t>, ЧЬЁ МНЕНИЕ СТОИТ УЧЕСТЬ В ПЕРВУЮ ОЧЕРЕДЬ: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D2B4C19-DF3A-48B0-6582-9E82EC7BBF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2535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F9DEBE3-915A-1623-3955-06470334554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85364F27-32C8-A6D6-D7AE-F489E35738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2537" name="Рисунок 16">
            <a:extLst>
              <a:ext uri="{FF2B5EF4-FFF2-40B4-BE49-F238E27FC236}">
                <a16:creationId xmlns:a16="http://schemas.microsoft.com/office/drawing/2014/main" id="{40D14D96-D033-0190-CD4E-4359EA03AB9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7EF4FDD5-6109-BF64-3057-641FFC469E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2539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693CCFC-1AA5-6CE5-6E60-EC4282127B7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DC4B04F-F7C9-0723-3A0E-426EDF496F3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C0D8290-69C2-C2F3-26CF-85CD87B43BF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1D7DC0C-8753-19E6-58A0-5D64D52F1C3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6DFE4EC-7DA1-C359-4298-E33282ADF2D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44" name="TextBox 19">
            <a:extLst>
              <a:ext uri="{FF2B5EF4-FFF2-40B4-BE49-F238E27FC236}">
                <a16:creationId xmlns:a16="http://schemas.microsoft.com/office/drawing/2014/main" id="{B97D993F-8A82-A4FF-DE2A-F456F0E212D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влияния на ситуацию</a:t>
            </a:r>
          </a:p>
        </p:txBody>
      </p:sp>
      <p:sp>
        <p:nvSpPr>
          <p:cNvPr id="22545" name="TextBox 21">
            <a:extLst>
              <a:ext uri="{FF2B5EF4-FFF2-40B4-BE49-F238E27FC236}">
                <a16:creationId xmlns:a16="http://schemas.microsoft.com/office/drawing/2014/main" id="{441F508B-5214-4640-C6BA-88D277E8759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важности</a:t>
            </a:r>
          </a:p>
        </p:txBody>
      </p:sp>
      <p:sp>
        <p:nvSpPr>
          <p:cNvPr id="22547" name="Прямоугольник 1">
            <a:extLst>
              <a:ext uri="{FF2B5EF4-FFF2-40B4-BE49-F238E27FC236}">
                <a16:creationId xmlns:a16="http://schemas.microsoft.com/office/drawing/2014/main" id="{095FD9C1-482F-7868-188A-22E066CD4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2268538"/>
            <a:ext cx="1944688" cy="27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/>
              <a:t>Редизайн сайта кафедры</a:t>
            </a:r>
          </a:p>
        </p:txBody>
      </p:sp>
      <p:pic>
        <p:nvPicPr>
          <p:cNvPr id="22548" name="Рисунок 4">
            <a:extLst>
              <a:ext uri="{FF2B5EF4-FFF2-40B4-BE49-F238E27FC236}">
                <a16:creationId xmlns:a16="http://schemas.microsoft.com/office/drawing/2014/main" id="{014B4F26-AF2C-3F65-3BCE-3B912D1F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1462088"/>
            <a:ext cx="59213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6" name="TextBox 1">
            <a:extLst>
              <a:ext uri="{FF2B5EF4-FFF2-40B4-BE49-F238E27FC236}">
                <a16:creationId xmlns:a16="http://schemas.microsoft.com/office/drawing/2014/main" id="{12BBB183-7E37-66CA-3CD8-4FFDB10F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931" y="2546350"/>
            <a:ext cx="4433888" cy="34163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ru-RU" sz="1800" b="1" dirty="0"/>
              <a:t>Кафедра </a:t>
            </a:r>
            <a:r>
              <a:rPr lang="ru-RU" altLang="ru-RU" sz="1800" b="1" dirty="0" smtClean="0"/>
              <a:t>«</a:t>
            </a:r>
            <a:r>
              <a:rPr lang="ru-RU" altLang="ru-RU" sz="1800" b="1" dirty="0" err="1" smtClean="0"/>
              <a:t>УиЗИ</a:t>
            </a:r>
            <a:r>
              <a:rPr lang="ru-RU" altLang="ru-RU" sz="1800" b="1" dirty="0" smtClean="0"/>
              <a:t>» </a:t>
            </a:r>
            <a:r>
              <a:rPr lang="ru-RU" altLang="ru-RU" sz="1800" b="1" dirty="0"/>
              <a:t>РУТ (МИИТ):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ru-RU" altLang="ru-RU" sz="1800" dirty="0"/>
              <a:t>Играет ключевую роль благодаря экспертности, участию в образовательном процессе, стратегическому видению и влиянию на качество обучения.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ru-RU" altLang="ru-RU" sz="1800" dirty="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800" b="1" dirty="0"/>
              <a:t>2. Преподаватели: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800" dirty="0"/>
              <a:t>Их мнение важно из-за практического опыта, глубокого знания программы, связи с инновациями и влияния на образовательный процесс.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1C2B600-2A0E-6D9B-547A-A5324273651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5E5068D-0BB3-AA5C-9C8A-3AAD1A3A2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316" name="TextBox 4">
            <a:extLst>
              <a:ext uri="{FF2B5EF4-FFF2-40B4-BE49-F238E27FC236}">
                <a16:creationId xmlns:a16="http://schemas.microsoft.com/office/drawing/2014/main" id="{C1B16FB1-46F4-0784-8151-A261B78DCE3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zh-CN" sz="3200" b="1" dirty="0">
                <a:solidFill>
                  <a:schemeClr val="bg1"/>
                </a:solidFill>
                <a:latin typeface="+mj-lt"/>
              </a:rPr>
              <a:t>КАРТА ВОВЛЕЧЕННОСТИ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9795F25-884B-5B9E-07B0-5D3DA6B35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581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762E32-EA0B-01D3-2CF2-198F4CAD916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A34E57B9-CEFF-12CB-6E94-0B7CD12783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583" name="Рисунок 16">
            <a:extLst>
              <a:ext uri="{FF2B5EF4-FFF2-40B4-BE49-F238E27FC236}">
                <a16:creationId xmlns:a16="http://schemas.microsoft.com/office/drawing/2014/main" id="{14F39E44-9339-F4A7-652C-C780A78527A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10310835-0448-104E-7520-12AB6943D7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4585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D7101A4-F799-65EA-2543-3A14968269F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75E4D78-257A-B558-5F95-24A5A97A4D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9641A6F-5FBE-2A73-CB04-70FCC9976C2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99D2B16-2843-E27F-7C32-FBE617B3FA9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997207D-8310-9162-4A8C-3F1A75326D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90" name="TextBox 19">
            <a:extLst>
              <a:ext uri="{FF2B5EF4-FFF2-40B4-BE49-F238E27FC236}">
                <a16:creationId xmlns:a16="http://schemas.microsoft.com/office/drawing/2014/main" id="{B2853BBB-0E2A-8FF3-8FC9-6DFE77E2D24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влияния на ситуацию</a:t>
            </a:r>
          </a:p>
        </p:txBody>
      </p:sp>
      <p:sp>
        <p:nvSpPr>
          <p:cNvPr id="24591" name="TextBox 21">
            <a:extLst>
              <a:ext uri="{FF2B5EF4-FFF2-40B4-BE49-F238E27FC236}">
                <a16:creationId xmlns:a16="http://schemas.microsoft.com/office/drawing/2014/main" id="{90373535-5701-D471-C75D-26DDF35B06B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важности</a:t>
            </a:r>
          </a:p>
        </p:txBody>
      </p:sp>
      <p:pic>
        <p:nvPicPr>
          <p:cNvPr id="24592" name="Рисунок 2">
            <a:extLst>
              <a:ext uri="{FF2B5EF4-FFF2-40B4-BE49-F238E27FC236}">
                <a16:creationId xmlns:a16="http://schemas.microsoft.com/office/drawing/2014/main" id="{2D649FFE-97AF-DC04-1102-5B8135B0E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347788"/>
            <a:ext cx="6149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Рисунок 22">
            <a:extLst>
              <a:ext uri="{FF2B5EF4-FFF2-40B4-BE49-F238E27FC236}">
                <a16:creationId xmlns:a16="http://schemas.microsoft.com/office/drawing/2014/main" id="{CA9943B5-E239-1CBF-34FC-90C14F8A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92075"/>
            <a:ext cx="365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80AC60F1-6CCF-BA51-2CCD-586C8E776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97596"/>
              </p:ext>
            </p:extLst>
          </p:nvPr>
        </p:nvGraphicFramePr>
        <p:xfrm>
          <a:off x="171450" y="1239838"/>
          <a:ext cx="11903077" cy="5421314"/>
        </p:xfrm>
        <a:graphic>
          <a:graphicData uri="http://schemas.openxmlformats.org/drawingml/2006/table">
            <a:tbl>
              <a:tblPr/>
              <a:tblGrid>
                <a:gridCol w="148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7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7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1319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Эмоции /</a:t>
                      </a:r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этапы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Осознание проблемы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Поиск информации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Участие в мероприятиях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Взаимодействие с кафедрой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Принятие решения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Подача документов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Начало обучения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800" b="1" kern="1200" dirty="0">
                          <a:solidFill>
                            <a:srgbClr val="1A1A1A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80%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60%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245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40%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1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1800" b="1" dirty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1445" marR="91445" marT="45733" marB="45733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670" name="Rectangle 2">
            <a:extLst>
              <a:ext uri="{FF2B5EF4-FFF2-40B4-BE49-F238E27FC236}">
                <a16:creationId xmlns:a16="http://schemas.microsoft.com/office/drawing/2014/main" id="{81F5D0A8-EEE6-2E82-41CD-F443FD0E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2251075"/>
            <a:ext cx="1253807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/>
              <a:t/>
            </a:r>
            <a:br>
              <a:rPr lang="ru-RU" altLang="ru-RU" sz="1800"/>
            </a:br>
            <a:endParaRPr lang="ru-RU" altLang="ru-RU" sz="18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4C3046-6272-C2EE-4ECB-4ABD158B680E}"/>
              </a:ext>
            </a:extLst>
          </p:cNvPr>
          <p:cNvSpPr/>
          <p:nvPr/>
        </p:nvSpPr>
        <p:spPr>
          <a:xfrm>
            <a:off x="1641987" y="4503174"/>
            <a:ext cx="1504336" cy="707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2CC6844-EFC2-F4C2-3DA2-FFBE7FFB8E40}"/>
              </a:ext>
            </a:extLst>
          </p:cNvPr>
          <p:cNvSpPr/>
          <p:nvPr/>
        </p:nvSpPr>
        <p:spPr>
          <a:xfrm>
            <a:off x="3146323" y="5211097"/>
            <a:ext cx="1553496" cy="727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525060-C0B7-48A6-E48C-E85ACF1F9BA9}"/>
              </a:ext>
            </a:extLst>
          </p:cNvPr>
          <p:cNvSpPr/>
          <p:nvPr/>
        </p:nvSpPr>
        <p:spPr>
          <a:xfrm>
            <a:off x="4699819" y="3775587"/>
            <a:ext cx="1504336" cy="727587"/>
          </a:xfrm>
          <a:prstGeom prst="rect">
            <a:avLst/>
          </a:prstGeom>
          <a:solidFill>
            <a:srgbClr val="EFF7BD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1439740-0DF3-E04B-715B-D4935E19A628}"/>
              </a:ext>
            </a:extLst>
          </p:cNvPr>
          <p:cNvSpPr/>
          <p:nvPr/>
        </p:nvSpPr>
        <p:spPr>
          <a:xfrm>
            <a:off x="6204155" y="2349910"/>
            <a:ext cx="1415845" cy="7177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D49D06-5E3A-EDD7-E165-A395C7901BFB}"/>
              </a:ext>
            </a:extLst>
          </p:cNvPr>
          <p:cNvSpPr/>
          <p:nvPr/>
        </p:nvSpPr>
        <p:spPr>
          <a:xfrm>
            <a:off x="7620000" y="4503174"/>
            <a:ext cx="1504336" cy="707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D9E37E-0835-7324-64DA-3CACE22B345E}"/>
              </a:ext>
            </a:extLst>
          </p:cNvPr>
          <p:cNvSpPr/>
          <p:nvPr/>
        </p:nvSpPr>
        <p:spPr>
          <a:xfrm>
            <a:off x="9107895" y="3067665"/>
            <a:ext cx="1506027" cy="7275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478EA22-3511-EFA9-56B1-5CA5C4B00A76}"/>
              </a:ext>
            </a:extLst>
          </p:cNvPr>
          <p:cNvSpPr/>
          <p:nvPr/>
        </p:nvSpPr>
        <p:spPr>
          <a:xfrm>
            <a:off x="10570189" y="3061775"/>
            <a:ext cx="1504336" cy="7275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909064-7833-1852-BFDF-9530EA871578}"/>
              </a:ext>
            </a:extLst>
          </p:cNvPr>
          <p:cNvSpPr/>
          <p:nvPr/>
        </p:nvSpPr>
        <p:spPr>
          <a:xfrm>
            <a:off x="10550013" y="5211097"/>
            <a:ext cx="1553496" cy="727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E31BC4F-ED7A-D059-E8E6-A86A91D3352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Box 4">
            <a:extLst>
              <a:ext uri="{FF2B5EF4-FFF2-40B4-BE49-F238E27FC236}">
                <a16:creationId xmlns:a16="http://schemas.microsoft.com/office/drawing/2014/main" id="{9756305B-082D-2D10-2982-359B6E74D70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ТАБЛИЦА </a:t>
            </a:r>
            <a:r>
              <a:rPr lang="en-US" altLang="zh-CN" sz="3200" b="1">
                <a:solidFill>
                  <a:schemeClr val="bg1"/>
                </a:solidFill>
                <a:latin typeface="Akrobat Black" pitchFamily="2" charset="0"/>
              </a:rPr>
              <a:t>HADI</a:t>
            </a:r>
            <a:endParaRPr lang="ru-RU" altLang="zh-CN" sz="3200" b="1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31961B-46EB-0BC4-5D97-70E2638821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6628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3CE23EA-14D4-2F39-3244-42C3A1797EA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CEB27496-D3A3-0752-72C0-E0DC303A2A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6630" name="Рисунок 16">
            <a:extLst>
              <a:ext uri="{FF2B5EF4-FFF2-40B4-BE49-F238E27FC236}">
                <a16:creationId xmlns:a16="http://schemas.microsoft.com/office/drawing/2014/main" id="{EE908629-8482-5638-26BC-09CF6153385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8E0419F7-2CEF-B654-7EC7-4C1816BAC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6632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A363DD7-716E-24AB-72B6-1C4D5F141D3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6D0A3AB-6759-62C4-5C68-6DFF7CB0B55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9A74871-431A-EE9C-8FDB-207276E5C9E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29E25E3-0C90-D9DE-A48D-F38B330B22B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93FCA2D-5790-6277-E0D5-FBD78EDB95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7" name="TextBox 19">
            <a:extLst>
              <a:ext uri="{FF2B5EF4-FFF2-40B4-BE49-F238E27FC236}">
                <a16:creationId xmlns:a16="http://schemas.microsoft.com/office/drawing/2014/main" id="{B5C1609A-F0AC-2C2B-A383-CC3D7BC40C6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влияния на ситуацию</a:t>
            </a:r>
          </a:p>
        </p:txBody>
      </p:sp>
      <p:sp>
        <p:nvSpPr>
          <p:cNvPr id="26638" name="TextBox 21">
            <a:extLst>
              <a:ext uri="{FF2B5EF4-FFF2-40B4-BE49-F238E27FC236}">
                <a16:creationId xmlns:a16="http://schemas.microsoft.com/office/drawing/2014/main" id="{0F112C49-3E81-4D2C-CC5B-32475DE5359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важности</a:t>
            </a:r>
          </a:p>
        </p:txBody>
      </p:sp>
      <p:pic>
        <p:nvPicPr>
          <p:cNvPr id="26639" name="Рисунок 18">
            <a:extLst>
              <a:ext uri="{FF2B5EF4-FFF2-40B4-BE49-F238E27FC236}">
                <a16:creationId xmlns:a16="http://schemas.microsoft.com/office/drawing/2014/main" id="{569B4AAC-94B9-D121-EC90-F6E688FC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92075"/>
            <a:ext cx="365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D0C6B562-D1F2-9FD3-EE31-C34930D981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1258888"/>
          <a:ext cx="11269662" cy="914400"/>
        </p:xfrm>
        <a:graphic>
          <a:graphicData uri="http://schemas.openxmlformats.org/drawingml/2006/table">
            <a:tbl>
              <a:tblPr/>
              <a:tblGrid>
                <a:gridCol w="1878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Гипотеза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Действие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Метрика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Ожидаемый эффект,%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Вера в эффект</a:t>
                      </a:r>
                    </a:p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(0-100%)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Сложность реализации</a:t>
                      </a:r>
                    </a:p>
                    <a:p>
                      <a:pPr algn="ctr" fontAlgn="ctr"/>
                      <a:r>
                        <a:rPr lang="ru-RU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(1-5)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132B1727-5DD4-C466-81AA-6B5A834E7A08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154238"/>
          <a:ext cx="11269662" cy="4704888"/>
        </p:xfrm>
        <a:graphic>
          <a:graphicData uri="http://schemas.openxmlformats.org/drawingml/2006/table">
            <a:tbl>
              <a:tblPr/>
              <a:tblGrid>
                <a:gridCol w="1878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8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563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Маршрутизация мероприятий (например, на Дне открытых дверей) организована неэффективно, некоторые кафедры остаются без внимания.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Проанализировать текущую маршрутизацию, выявить пробелы, предложить альтернативные пути.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Количество посетителей на разных кафедрах, % охвата всех зон.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+30%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6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Учебные программы выглядят недостаточно привлекательно для абитуриентов.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Изучить аналогичные программы в других вузах, предложить изменения в подаче информации.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Количество просмотров страниц программ, % заявок на участие в днях открытых дверей.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+25%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A5635304-47BB-40F2-9D1B-55A3699B1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05343"/>
              </p:ext>
            </p:extLst>
          </p:nvPr>
        </p:nvGraphicFramePr>
        <p:xfrm>
          <a:off x="425450" y="1258888"/>
          <a:ext cx="11436348" cy="1027112"/>
        </p:xfrm>
        <a:graphic>
          <a:graphicData uri="http://schemas.openxmlformats.org/drawingml/2006/table">
            <a:tbl>
              <a:tblPr/>
              <a:tblGrid>
                <a:gridCol w="1633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8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3027">
                  <a:extLst>
                    <a:ext uri="{9D8B030D-6E8A-4147-A177-3AD203B41FA5}">
                      <a16:colId xmlns:a16="http://schemas.microsoft.com/office/drawing/2014/main" val="1781732753"/>
                    </a:ext>
                  </a:extLst>
                </a:gridCol>
              </a:tblGrid>
              <a:tr h="102711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Гипотеза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Действие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Метрика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Ожидаемый эффект,%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Вера в эффект</a:t>
                      </a:r>
                    </a:p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(0-100%)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Сложность реализации</a:t>
                      </a:r>
                    </a:p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(1-5)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Ожидаемый результат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174D80B1-987C-45E5-8B37-2852CE084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18572"/>
              </p:ext>
            </p:extLst>
          </p:nvPr>
        </p:nvGraphicFramePr>
        <p:xfrm>
          <a:off x="425450" y="2173290"/>
          <a:ext cx="11436348" cy="4684710"/>
        </p:xfrm>
        <a:graphic>
          <a:graphicData uri="http://schemas.openxmlformats.org/drawingml/2006/table">
            <a:tbl>
              <a:tblPr/>
              <a:tblGrid>
                <a:gridCol w="165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8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3027">
                  <a:extLst>
                    <a:ext uri="{9D8B030D-6E8A-4147-A177-3AD203B41FA5}">
                      <a16:colId xmlns:a16="http://schemas.microsoft.com/office/drawing/2014/main" val="3212480041"/>
                    </a:ext>
                  </a:extLst>
                </a:gridCol>
              </a:tblGrid>
              <a:tr h="24214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Маршрутизация мероприятий организована неэффективно, некоторые кафедры остаются без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внимания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Проанализировать текущую маршрутизацию, выявить пробелы, предложить альтернативные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пути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Количество посетителей на разных кафедрах, % охвата всех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зон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+30%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kern="1200" dirty="0">
                          <a:solidFill>
                            <a:srgbClr val="1A1A1A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Информативные мероприятия с повышенным вниманием ко всем кафедрам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321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Учебные программы выглядят недостаточно привлекательно для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абитуриентов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Изучить аналогичные программы в других вузах, предложить изменения в подаче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информации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Количество просмотров страниц программ, % заявок на участие в днях открытых </a:t>
                      </a:r>
                      <a:r>
                        <a:rPr lang="ru-RU" sz="16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дверей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+25%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kern="1200" dirty="0">
                          <a:solidFill>
                            <a:srgbClr val="1A1A1A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Оптимизированная подача</a:t>
                      </a:r>
                    </a:p>
                    <a:p>
                      <a:pPr algn="ctr" fontAlgn="ctr"/>
                      <a:r>
                        <a:rPr lang="ru-RU" sz="1600" b="1" kern="1200" dirty="0">
                          <a:solidFill>
                            <a:srgbClr val="1A1A1A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информации про учебные программы с максимальной</a:t>
                      </a:r>
                    </a:p>
                    <a:p>
                      <a:pPr algn="ctr" fontAlgn="ctr"/>
                      <a:r>
                        <a:rPr lang="ru-RU" sz="1600" b="1" kern="1200" dirty="0">
                          <a:solidFill>
                            <a:srgbClr val="1A1A1A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эффективностью осведомления абитуриентов  </a:t>
                      </a:r>
                      <a:endParaRPr lang="ru-RU" sz="16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7982" marB="17982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D7EC6AB-9EB0-355C-8412-12B91E7153B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7247D36F-B5F7-7523-1674-E72A8B172F4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ТАБЛИЦА </a:t>
            </a:r>
            <a:r>
              <a:rPr lang="en-US" altLang="zh-CN" sz="3200" b="1">
                <a:solidFill>
                  <a:schemeClr val="bg1"/>
                </a:solidFill>
                <a:latin typeface="Akrobat Black" pitchFamily="2" charset="0"/>
              </a:rPr>
              <a:t>HADI</a:t>
            </a:r>
            <a:endParaRPr lang="ru-RU" altLang="zh-CN" sz="3200" b="1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E095814-54B5-4F05-AF6F-84C295E0A2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3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78CAC93-EF9D-DCA6-27CC-F9AD6E56073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DA7678FD-B73D-4384-B403-C44B5B0510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5" name="Рисунок 16">
            <a:extLst>
              <a:ext uri="{FF2B5EF4-FFF2-40B4-BE49-F238E27FC236}">
                <a16:creationId xmlns:a16="http://schemas.microsoft.com/office/drawing/2014/main" id="{27518BCF-112A-43CE-99EA-9BBBA921DAF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236A1A2F-D273-4A12-A59F-7293BB6C2E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7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9FBDAE90-0C7D-B235-CBB4-EEB19E1AFE9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9EAC2E0-0B93-4E9B-BC04-BC63D905AB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2AB2F28-7348-48B0-9607-500170EFFEB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177FAC5-A9F1-4DF9-A058-E3A411C0222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9445CE0-604D-49F5-825E-8AB87CD0D47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2" name="TextBox 19">
            <a:extLst>
              <a:ext uri="{FF2B5EF4-FFF2-40B4-BE49-F238E27FC236}">
                <a16:creationId xmlns:a16="http://schemas.microsoft.com/office/drawing/2014/main" id="{F538D703-3B1B-099B-8566-3096D6B9076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влияния на ситуацию</a:t>
            </a:r>
          </a:p>
        </p:txBody>
      </p:sp>
      <p:sp>
        <p:nvSpPr>
          <p:cNvPr id="17423" name="TextBox 21">
            <a:extLst>
              <a:ext uri="{FF2B5EF4-FFF2-40B4-BE49-F238E27FC236}">
                <a16:creationId xmlns:a16="http://schemas.microsoft.com/office/drawing/2014/main" id="{18BD9C69-180B-8CE1-CA0E-0B812EDBE5E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важности</a:t>
            </a:r>
          </a:p>
        </p:txBody>
      </p:sp>
      <p:pic>
        <p:nvPicPr>
          <p:cNvPr id="17424" name="Рисунок 18">
            <a:extLst>
              <a:ext uri="{FF2B5EF4-FFF2-40B4-BE49-F238E27FC236}">
                <a16:creationId xmlns:a16="http://schemas.microsoft.com/office/drawing/2014/main" id="{77AE95DE-A030-F70A-0749-739A1791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92075"/>
            <a:ext cx="365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A07BF149-57BF-434E-8DFB-AD994E3EC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3318"/>
              </p:ext>
            </p:extLst>
          </p:nvPr>
        </p:nvGraphicFramePr>
        <p:xfrm>
          <a:off x="515938" y="1324205"/>
          <a:ext cx="11269664" cy="822960"/>
        </p:xfrm>
        <a:graphic>
          <a:graphicData uri="http://schemas.openxmlformats.org/drawingml/2006/table">
            <a:tbl>
              <a:tblPr/>
              <a:tblGrid>
                <a:gridCol w="160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2017">
                  <a:extLst>
                    <a:ext uri="{9D8B030D-6E8A-4147-A177-3AD203B41FA5}">
                      <a16:colId xmlns:a16="http://schemas.microsoft.com/office/drawing/2014/main" val="141919639"/>
                    </a:ext>
                  </a:extLst>
                </a:gridCol>
              </a:tblGrid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Гипотеза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Действие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Метрика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Ожидаемый эффект,%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Вера в эффект</a:t>
                      </a:r>
                    </a:p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(0-100%)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Сложность реализации</a:t>
                      </a:r>
                    </a:p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(1-5)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dirty="0">
                          <a:solidFill>
                            <a:srgbClr val="1A1A1A"/>
                          </a:solidFill>
                          <a:effectLst/>
                          <a:latin typeface="+mj-lt"/>
                        </a:rPr>
                        <a:t>Ожидаемый результат</a:t>
                      </a:r>
                    </a:p>
                  </a:txBody>
                  <a:tcPr marL="91434" marR="91434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2CF7D969-1603-42B9-8DEC-D2A80C633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294220"/>
              </p:ext>
            </p:extLst>
          </p:nvPr>
        </p:nvGraphicFramePr>
        <p:xfrm>
          <a:off x="515938" y="2154238"/>
          <a:ext cx="11269664" cy="4639140"/>
        </p:xfrm>
        <a:graphic>
          <a:graphicData uri="http://schemas.openxmlformats.org/drawingml/2006/table">
            <a:tbl>
              <a:tblPr/>
              <a:tblGrid>
                <a:gridCol w="160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9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0329">
                  <a:extLst>
                    <a:ext uri="{9D8B030D-6E8A-4147-A177-3AD203B41FA5}">
                      <a16:colId xmlns:a16="http://schemas.microsoft.com/office/drawing/2014/main" val="264167617"/>
                    </a:ext>
                  </a:extLst>
                </a:gridCol>
              </a:tblGrid>
              <a:tr h="20907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Студенты принимают решение на основе личного опыта и отзывов, но вуз недостаточно использует этот </a:t>
                      </a:r>
                      <a:r>
                        <a:rPr lang="ru-RU" sz="15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фактор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Провести опрос студентов о том, что повлияло на их выбор вуза, и использовать эти данные в рекламной </a:t>
                      </a:r>
                      <a:r>
                        <a:rPr lang="ru-RU" sz="15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стратегии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Результаты опросов, анализ отзывов в </a:t>
                      </a:r>
                      <a:r>
                        <a:rPr lang="ru-RU" sz="1500" b="1" dirty="0" err="1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соцсетях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+15%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70%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Доступно предоставить отзывы о кафедрах и повысить заинтересованность абитуриентов 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3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Вуз недостаточно эффективно рекламирует себя среди </a:t>
                      </a:r>
                      <a:r>
                        <a:rPr lang="ru-RU" sz="15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абитуриентов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Исследовать текущие рекламные каналы, протестировать новые (таргетированная реклама, соцсети, офлайн-мероприятия</a:t>
                      </a:r>
                      <a:r>
                        <a:rPr lang="ru-RU" sz="15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)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Статистика по рекламным кампаниям, количество откликов и </a:t>
                      </a:r>
                      <a:r>
                        <a:rPr lang="ru-RU" sz="1500" b="1" dirty="0" smtClean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регистраций</a:t>
                      </a:r>
                      <a:endParaRPr lang="ru-RU" sz="1500" b="1" dirty="0">
                        <a:solidFill>
                          <a:srgbClr val="1A1A1A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+20%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3-4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dirty="0">
                          <a:solidFill>
                            <a:srgbClr val="1A1A1A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 эффективное продвижение рекламы вуза</a:t>
                      </a:r>
                    </a:p>
                  </a:txBody>
                  <a:tcPr marL="35959" marR="35959" marT="16785" marB="16785" anchor="ctr">
                    <a:lnL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D7EC6AB-9EB0-355C-8412-12B91E7153B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7247D36F-B5F7-7523-1674-E72A8B172F4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3200" b="1">
                <a:solidFill>
                  <a:schemeClr val="bg1"/>
                </a:solidFill>
                <a:latin typeface="Akrobat Black" pitchFamily="2" charset="0"/>
              </a:rPr>
              <a:t>ТАБЛИЦА </a:t>
            </a:r>
            <a:r>
              <a:rPr lang="en-US" altLang="zh-CN" sz="3200" b="1">
                <a:solidFill>
                  <a:schemeClr val="bg1"/>
                </a:solidFill>
                <a:latin typeface="Akrobat Black" pitchFamily="2" charset="0"/>
              </a:rPr>
              <a:t>HADI</a:t>
            </a:r>
            <a:endParaRPr lang="ru-RU" altLang="zh-CN" sz="3200" b="1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E095814-54B5-4F05-AF6F-84C295E0A2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3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78CAC93-EF9D-DCA6-27CC-F9AD6E56073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DA7678FD-B73D-4384-B403-C44B5B0510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5" name="Рисунок 16">
            <a:extLst>
              <a:ext uri="{FF2B5EF4-FFF2-40B4-BE49-F238E27FC236}">
                <a16:creationId xmlns:a16="http://schemas.microsoft.com/office/drawing/2014/main" id="{27518BCF-112A-43CE-99EA-9BBBA921DAF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236A1A2F-D273-4A12-A59F-7293BB6C2E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7417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9FBDAE90-0C7D-B235-CBB4-EEB19E1AFE93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9EAC2E0-0B93-4E9B-BC04-BC63D905AB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2AB2F28-7348-48B0-9607-500170EFFEB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177FAC5-A9F1-4DF9-A058-E3A411C0222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9445CE0-604D-49F5-825E-8AB87CD0D47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2" name="TextBox 19">
            <a:extLst>
              <a:ext uri="{FF2B5EF4-FFF2-40B4-BE49-F238E27FC236}">
                <a16:creationId xmlns:a16="http://schemas.microsoft.com/office/drawing/2014/main" id="{F538D703-3B1B-099B-8566-3096D6B9076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влияния на ситуацию</a:t>
            </a:r>
          </a:p>
        </p:txBody>
      </p:sp>
      <p:sp>
        <p:nvSpPr>
          <p:cNvPr id="17423" name="TextBox 21">
            <a:extLst>
              <a:ext uri="{FF2B5EF4-FFF2-40B4-BE49-F238E27FC236}">
                <a16:creationId xmlns:a16="http://schemas.microsoft.com/office/drawing/2014/main" id="{18BD9C69-180B-8CE1-CA0E-0B812EDBE5E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1200">
                <a:solidFill>
                  <a:srgbClr val="060823"/>
                </a:solidFill>
                <a:latin typeface="Akrobat" pitchFamily="2" charset="0"/>
              </a:rPr>
              <a:t>Уровень важности</a:t>
            </a:r>
          </a:p>
        </p:txBody>
      </p:sp>
      <p:pic>
        <p:nvPicPr>
          <p:cNvPr id="17424" name="Рисунок 18">
            <a:extLst>
              <a:ext uri="{FF2B5EF4-FFF2-40B4-BE49-F238E27FC236}">
                <a16:creationId xmlns:a16="http://schemas.microsoft.com/office/drawing/2014/main" id="{77AE95DE-A030-F70A-0749-739A1791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92075"/>
            <a:ext cx="365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Скругленный прямоугольник 3">
            <a:extLst>
              <a:ext uri="{FF2B5EF4-FFF2-40B4-BE49-F238E27FC236}">
                <a16:creationId xmlns:a16="http://schemas.microsoft.com/office/drawing/2014/main" id="{96023854-EF42-448D-8AF8-9B20278AD4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6" name="Рисунок 1">
            <a:extLst>
              <a:ext uri="{FF2B5EF4-FFF2-40B4-BE49-F238E27FC236}">
                <a16:creationId xmlns:a16="http://schemas.microsoft.com/office/drawing/2014/main" id="{3B8024B1-255C-4B10-8430-639C3386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0" y="1308894"/>
            <a:ext cx="38957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2CDD24-BF47-4FF4-A8BE-A66C3457CCF3}"/>
              </a:ext>
            </a:extLst>
          </p:cNvPr>
          <p:cNvSpPr/>
          <p:nvPr/>
        </p:nvSpPr>
        <p:spPr>
          <a:xfrm>
            <a:off x="553316" y="1908999"/>
            <a:ext cx="593061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1. </a:t>
            </a:r>
            <a:r>
              <a:rPr lang="ru-RU" b="1" dirty="0">
                <a:latin typeface="+mj-lt"/>
                <a:cs typeface="Arial" panose="020B0604020202020204" pitchFamily="34" charset="0"/>
              </a:rPr>
              <a:t>Маршрутизация мероприятий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Гипотеза: Некоторые кафедры остаются без внимания.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Рекомендация: Проанализировать текущую маршрутизацию и предложить альтернативные пути.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Результат: Информативные мероприятия с равномерным охватом.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2. </a:t>
            </a:r>
            <a:r>
              <a:rPr lang="ru-RU" b="1" dirty="0">
                <a:latin typeface="+mj-lt"/>
                <a:cs typeface="Arial" panose="020B0604020202020204" pitchFamily="34" charset="0"/>
              </a:rPr>
              <a:t>Учебные программы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Гипотеза: Программы недостаточно привлекательны для абитуриентов.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Рекомендация: Изучить аналогичные программы других вузов и улучшить подачу информации.</a:t>
            </a:r>
          </a:p>
          <a:p>
            <a:pPr lvl="1"/>
            <a:r>
              <a:rPr lang="ru-RU" dirty="0">
                <a:latin typeface="+mj-lt"/>
                <a:cs typeface="Arial" panose="020B0604020202020204" pitchFamily="34" charset="0"/>
              </a:rPr>
              <a:t>Результат: Улучшенная информационная составляющая учебных 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5577219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2647</TotalTime>
  <Words>2596</Words>
  <Application>Microsoft Office PowerPoint</Application>
  <PresentationFormat>Широкоэкранный</PresentationFormat>
  <Paragraphs>513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4" baseType="lpstr">
      <vt:lpstr>Akrobat</vt:lpstr>
      <vt:lpstr>Akrobat Black</vt:lpstr>
      <vt:lpstr>Aptos</vt:lpstr>
      <vt:lpstr>Aptos </vt:lpstr>
      <vt:lpstr>Aptos Display</vt:lpstr>
      <vt:lpstr>Arial</vt:lpstr>
      <vt:lpstr>Calibri</vt:lpstr>
      <vt:lpstr>等线</vt:lpstr>
      <vt:lpstr>等线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Антон Сафронов</cp:lastModifiedBy>
  <cp:revision>178</cp:revision>
  <dcterms:created xsi:type="dcterms:W3CDTF">2024-09-10T07:53:00Z</dcterms:created>
  <dcterms:modified xsi:type="dcterms:W3CDTF">2025-10-28T22:36:44Z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